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39" r:id="rId3"/>
    <p:sldId id="340" r:id="rId4"/>
    <p:sldId id="261" r:id="rId5"/>
    <p:sldId id="262" r:id="rId6"/>
    <p:sldId id="270" r:id="rId7"/>
    <p:sldId id="271" r:id="rId8"/>
    <p:sldId id="275" r:id="rId9"/>
    <p:sldId id="276" r:id="rId10"/>
    <p:sldId id="277"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91" r:id="rId24"/>
    <p:sldId id="292" r:id="rId25"/>
    <p:sldId id="294" r:id="rId26"/>
    <p:sldId id="295" r:id="rId27"/>
    <p:sldId id="293" r:id="rId28"/>
    <p:sldId id="297" r:id="rId29"/>
    <p:sldId id="298" r:id="rId30"/>
    <p:sldId id="299"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32" r:id="rId53"/>
    <p:sldId id="333" r:id="rId54"/>
    <p:sldId id="337" r:id="rId55"/>
    <p:sldId id="33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737" autoAdjust="0"/>
  </p:normalViewPr>
  <p:slideViewPr>
    <p:cSldViewPr>
      <p:cViewPr varScale="1">
        <p:scale>
          <a:sx n="83" d="100"/>
          <a:sy n="83" d="100"/>
        </p:scale>
        <p:origin x="7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CB55FE4-3531-4F5F-ACF1-B445EFACE130}" type="datetimeFigureOut">
              <a:rPr lang="es-ES" smtClean="0"/>
              <a:pPr/>
              <a:t>29/10/2020</a:t>
            </a:fld>
            <a:endParaRPr lang="es-ES"/>
          </a:p>
        </p:txBody>
      </p:sp>
      <p:sp>
        <p:nvSpPr>
          <p:cNvPr id="5" name="Footer Placeholder 4"/>
          <p:cNvSpPr>
            <a:spLocks noGrp="1"/>
          </p:cNvSpPr>
          <p:nvPr>
            <p:ph type="ftr" sz="quarter" idx="11"/>
          </p:nvPr>
        </p:nvSpPr>
        <p:spPr>
          <a:xfrm>
            <a:off x="914400" y="4323846"/>
            <a:ext cx="4880610" cy="365125"/>
          </a:xfrm>
        </p:spPr>
        <p:txBody>
          <a:bodyPr/>
          <a:lstStyle/>
          <a:p>
            <a:endParaRPr lang="es-ES"/>
          </a:p>
        </p:txBody>
      </p:sp>
      <p:sp>
        <p:nvSpPr>
          <p:cNvPr id="6" name="Slide Number Placeholder 5"/>
          <p:cNvSpPr>
            <a:spLocks noGrp="1"/>
          </p:cNvSpPr>
          <p:nvPr>
            <p:ph type="sldNum" sz="quarter" idx="12"/>
          </p:nvPr>
        </p:nvSpPr>
        <p:spPr>
          <a:xfrm>
            <a:off x="6057900" y="1430867"/>
            <a:ext cx="2171700" cy="365125"/>
          </a:xfrm>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287003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413013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a:xfrm>
            <a:off x="594360" y="381001"/>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160655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a:xfrm>
            <a:off x="594360" y="379438"/>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3228D90B-402D-4FEB-8E7F-2056BE502F05}" type="slidenum">
              <a:rPr lang="es-ES" smtClean="0"/>
              <a:pPr/>
              <a:t>‹Nº›</a:t>
            </a:fld>
            <a:endParaRPr 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815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a:xfrm>
            <a:off x="594360" y="378884"/>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406951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249047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380120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404646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CB55FE4-3531-4F5F-ACF1-B445EFACE130}" type="datetimeFigureOut">
              <a:rPr lang="es-ES" smtClean="0"/>
              <a:pPr/>
              <a:t>29/10/2020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4" cy="365125"/>
          </a:xfrm>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209079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18437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CB55FE4-3531-4F5F-ACF1-B445EFACE130}" type="datetimeFigureOut">
              <a:rPr lang="es-ES" smtClean="0"/>
              <a:pPr/>
              <a:t>29/10/2020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3" cy="365125"/>
          </a:xfrm>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179619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36828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237059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398034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327499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46341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CB55FE4-3531-4F5F-ACF1-B445EFACE130}" type="datetimeFigureOut">
              <a:rPr lang="es-ES" smtClean="0"/>
              <a:pPr/>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228D90B-402D-4FEB-8E7F-2056BE502F05}" type="slidenum">
              <a:rPr lang="es-ES" smtClean="0"/>
              <a:pPr/>
              <a:t>‹Nº›</a:t>
            </a:fld>
            <a:endParaRPr lang="es-ES"/>
          </a:p>
        </p:txBody>
      </p:sp>
    </p:spTree>
    <p:extLst>
      <p:ext uri="{BB962C8B-B14F-4D97-AF65-F5344CB8AC3E}">
        <p14:creationId xmlns:p14="http://schemas.microsoft.com/office/powerpoint/2010/main" val="256074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B55FE4-3531-4F5F-ACF1-B445EFACE130}" type="datetimeFigureOut">
              <a:rPr lang="es-ES" smtClean="0"/>
              <a:pPr/>
              <a:t>29/10/2020</a:t>
            </a:fld>
            <a:endParaRPr lang="es-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28D90B-402D-4FEB-8E7F-2056BE502F05}" type="slidenum">
              <a:rPr lang="es-ES" smtClean="0"/>
              <a:pPr/>
              <a:t>‹Nº›</a:t>
            </a:fld>
            <a:endParaRPr lang="es-ES"/>
          </a:p>
        </p:txBody>
      </p:sp>
    </p:spTree>
    <p:extLst>
      <p:ext uri="{BB962C8B-B14F-4D97-AF65-F5344CB8AC3E}">
        <p14:creationId xmlns:p14="http://schemas.microsoft.com/office/powerpoint/2010/main" val="26473051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H="1" flipV="1">
            <a:off x="1259632" y="1196752"/>
            <a:ext cx="6264696" cy="4104456"/>
          </a:xfrm>
        </p:spPr>
        <p:txBody>
          <a:bodyPr>
            <a:normAutofit/>
          </a:bodyPr>
          <a:lstStyle/>
          <a:p>
            <a:r>
              <a:rPr lang="es-AR" sz="9600" dirty="0">
                <a:latin typeface="Impact" pitchFamily="34" charset="0"/>
              </a:rPr>
              <a:t>VIOLENCIA DE GÉNERO</a:t>
            </a:r>
            <a:endParaRPr lang="es-ES" sz="9600" dirty="0">
              <a:latin typeface="Impac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8800" y="1628800"/>
            <a:ext cx="7560840" cy="1584176"/>
          </a:xfrm>
        </p:spPr>
        <p:txBody>
          <a:bodyPr>
            <a:normAutofit fontScale="90000"/>
          </a:bodyPr>
          <a:lstStyle/>
          <a:p>
            <a:r>
              <a:rPr lang="es-ES" dirty="0"/>
              <a:t> </a:t>
            </a:r>
            <a:br>
              <a:rPr lang="es-ES" dirty="0"/>
            </a:br>
            <a:r>
              <a:rPr lang="es-ES" sz="8000" u="sng" dirty="0">
                <a:latin typeface="Century Gothic" pitchFamily="34" charset="0"/>
              </a:rPr>
              <a:t>Aislamiento y abuso social</a:t>
            </a:r>
            <a:br>
              <a:rPr lang="es-ES" dirty="0"/>
            </a:br>
            <a:endParaRPr lang="es-ES" dirty="0"/>
          </a:p>
        </p:txBody>
      </p:sp>
      <p:pic>
        <p:nvPicPr>
          <p:cNvPr id="4" name="Imagen 3">
            <a:extLst>
              <a:ext uri="{FF2B5EF4-FFF2-40B4-BE49-F238E27FC236}">
                <a16:creationId xmlns:a16="http://schemas.microsoft.com/office/drawing/2014/main" id="{0D5CFCCA-B35A-4EAC-B6A2-EA460A213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761008"/>
            <a:ext cx="4572000" cy="29363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1601" y="908720"/>
            <a:ext cx="6336704" cy="3960440"/>
          </a:xfrm>
        </p:spPr>
        <p:txBody>
          <a:bodyPr>
            <a:normAutofit/>
          </a:bodyPr>
          <a:lstStyle/>
          <a:p>
            <a:pPr lvl="0"/>
            <a:r>
              <a:rPr lang="es-ES" sz="8000" u="sng" dirty="0">
                <a:latin typeface="Century Gothic" pitchFamily="34" charset="0"/>
              </a:rPr>
              <a:t>Control y dominio</a:t>
            </a:r>
            <a:br>
              <a:rPr lang="es-ES" dirty="0"/>
            </a:br>
            <a:endParaRPr lang="es-ES" dirty="0"/>
          </a:p>
        </p:txBody>
      </p:sp>
      <p:pic>
        <p:nvPicPr>
          <p:cNvPr id="7" name="Imagen 6">
            <a:extLst>
              <a:ext uri="{FF2B5EF4-FFF2-40B4-BE49-F238E27FC236}">
                <a16:creationId xmlns:a16="http://schemas.microsoft.com/office/drawing/2014/main" id="{AB10495D-9FFC-43B6-BA6F-CD4FE7361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25" y="4077072"/>
            <a:ext cx="4191000" cy="2355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556792"/>
            <a:ext cx="7920880" cy="1080120"/>
          </a:xfrm>
        </p:spPr>
        <p:txBody>
          <a:bodyPr>
            <a:normAutofit fontScale="90000"/>
          </a:bodyPr>
          <a:lstStyle/>
          <a:p>
            <a:pPr lvl="0"/>
            <a:r>
              <a:rPr lang="es-ES" sz="8000" u="sng" dirty="0">
                <a:latin typeface="Century Gothic" pitchFamily="34" charset="0"/>
              </a:rPr>
              <a:t>Amenazas</a:t>
            </a:r>
            <a:br>
              <a:rPr lang="es-ES" dirty="0"/>
            </a:br>
            <a:endParaRPr lang="es-ES" dirty="0"/>
          </a:p>
        </p:txBody>
      </p:sp>
      <p:pic>
        <p:nvPicPr>
          <p:cNvPr id="7" name="Imagen 6">
            <a:extLst>
              <a:ext uri="{FF2B5EF4-FFF2-40B4-BE49-F238E27FC236}">
                <a16:creationId xmlns:a16="http://schemas.microsoft.com/office/drawing/2014/main" id="{053DD34E-55C3-44E3-9BB0-137C81F57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5" y="3429000"/>
            <a:ext cx="3981525" cy="2592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7848872" cy="2448272"/>
          </a:xfrm>
        </p:spPr>
        <p:txBody>
          <a:bodyPr>
            <a:normAutofit fontScale="90000"/>
          </a:bodyPr>
          <a:lstStyle/>
          <a:p>
            <a:pPr lvl="0"/>
            <a:r>
              <a:rPr lang="es-ES" sz="8000" u="sng" dirty="0">
                <a:latin typeface="Century Gothic" pitchFamily="34" charset="0"/>
              </a:rPr>
              <a:t>Chantaje emocional</a:t>
            </a:r>
            <a:br>
              <a:rPr lang="es-ES" dirty="0"/>
            </a:br>
            <a:endParaRPr lang="es-ES" dirty="0"/>
          </a:p>
        </p:txBody>
      </p:sp>
      <p:pic>
        <p:nvPicPr>
          <p:cNvPr id="7" name="Imagen 6">
            <a:extLst>
              <a:ext uri="{FF2B5EF4-FFF2-40B4-BE49-F238E27FC236}">
                <a16:creationId xmlns:a16="http://schemas.microsoft.com/office/drawing/2014/main" id="{C87E8F7C-5779-436F-AB69-0ECFD266B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077072"/>
            <a:ext cx="3456384" cy="2300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700808"/>
            <a:ext cx="7776864" cy="1368152"/>
          </a:xfrm>
        </p:spPr>
        <p:txBody>
          <a:bodyPr>
            <a:normAutofit fontScale="90000"/>
          </a:bodyPr>
          <a:lstStyle/>
          <a:p>
            <a:r>
              <a:rPr lang="es-ES" sz="8000" u="sng" dirty="0">
                <a:latin typeface="Century Gothic" pitchFamily="34" charset="0"/>
              </a:rPr>
              <a:t>Violencia física</a:t>
            </a:r>
            <a:br>
              <a:rPr lang="es-ES" dirty="0"/>
            </a:br>
            <a:br>
              <a:rPr lang="es-ES" dirty="0"/>
            </a:br>
            <a:endParaRPr lang="es-ES" dirty="0"/>
          </a:p>
        </p:txBody>
      </p:sp>
      <p:pic>
        <p:nvPicPr>
          <p:cNvPr id="9" name="Imagen 8">
            <a:extLst>
              <a:ext uri="{FF2B5EF4-FFF2-40B4-BE49-F238E27FC236}">
                <a16:creationId xmlns:a16="http://schemas.microsoft.com/office/drawing/2014/main" id="{C29552F0-107B-4972-9BCD-328B1454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4684670" cy="30963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7560840" cy="2448272"/>
          </a:xfrm>
        </p:spPr>
        <p:txBody>
          <a:bodyPr>
            <a:normAutofit fontScale="90000"/>
          </a:bodyPr>
          <a:lstStyle/>
          <a:p>
            <a:pPr lvl="0"/>
            <a:r>
              <a:rPr lang="es-ES" sz="8000" u="sng" dirty="0">
                <a:latin typeface="Century Gothic" pitchFamily="34" charset="0"/>
              </a:rPr>
              <a:t>Violencia o abuso sexual</a:t>
            </a:r>
            <a:br>
              <a:rPr lang="es-ES" dirty="0"/>
            </a:br>
            <a:endParaRPr lang="es-ES" dirty="0"/>
          </a:p>
        </p:txBody>
      </p:sp>
      <p:pic>
        <p:nvPicPr>
          <p:cNvPr id="7" name="Imagen 6">
            <a:extLst>
              <a:ext uri="{FF2B5EF4-FFF2-40B4-BE49-F238E27FC236}">
                <a16:creationId xmlns:a16="http://schemas.microsoft.com/office/drawing/2014/main" id="{CCCE3773-33A7-4373-9FEB-EC82C471B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573016"/>
            <a:ext cx="3657600" cy="27492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64704"/>
            <a:ext cx="7416824" cy="2232248"/>
          </a:xfrm>
        </p:spPr>
        <p:txBody>
          <a:bodyPr>
            <a:normAutofit fontScale="90000"/>
          </a:bodyPr>
          <a:lstStyle/>
          <a:p>
            <a:pPr lvl="0"/>
            <a:r>
              <a:rPr lang="es-ES" sz="7200" u="sng" dirty="0">
                <a:latin typeface="Century Gothic" pitchFamily="34" charset="0"/>
              </a:rPr>
              <a:t>Abuso económico</a:t>
            </a:r>
            <a:br>
              <a:rPr lang="es-ES" dirty="0"/>
            </a:br>
            <a:endParaRPr lang="es-ES" dirty="0"/>
          </a:p>
        </p:txBody>
      </p:sp>
      <p:pic>
        <p:nvPicPr>
          <p:cNvPr id="7" name="Imagen 6">
            <a:extLst>
              <a:ext uri="{FF2B5EF4-FFF2-40B4-BE49-F238E27FC236}">
                <a16:creationId xmlns:a16="http://schemas.microsoft.com/office/drawing/2014/main" id="{F3B81803-0D03-4500-91FA-A8E716210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096" y="2996952"/>
            <a:ext cx="5129808" cy="32773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96752"/>
            <a:ext cx="7128792" cy="4248472"/>
          </a:xfrm>
        </p:spPr>
        <p:txBody>
          <a:bodyPr>
            <a:normAutofit/>
          </a:bodyPr>
          <a:lstStyle/>
          <a:p>
            <a:r>
              <a:rPr lang="es-ES" sz="6000" dirty="0">
                <a:latin typeface="Impact" pitchFamily="34" charset="0"/>
              </a:rPr>
              <a:t>¿Cómo evoluciona la violencia hasta llegar al extremo de muerte?</a:t>
            </a:r>
            <a:br>
              <a:rPr lang="es-ES" dirty="0"/>
            </a:b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539552" y="1117619"/>
            <a:ext cx="8064896" cy="5479733"/>
          </a:xfrm>
        </p:spPr>
        <p:txBody>
          <a:bodyPr>
            <a:normAutofit/>
          </a:bodyPr>
          <a:lstStyle/>
          <a:p>
            <a:r>
              <a:rPr lang="es-AR" sz="6000" dirty="0">
                <a:latin typeface="Impact" pitchFamily="34" charset="0"/>
              </a:rPr>
              <a:t>INICIO              MODERADA</a:t>
            </a:r>
          </a:p>
          <a:p>
            <a:endParaRPr lang="es-AR" sz="6000" dirty="0">
              <a:latin typeface="Impact" pitchFamily="34" charset="0"/>
            </a:endParaRPr>
          </a:p>
          <a:p>
            <a:r>
              <a:rPr lang="es-AR" sz="6000" dirty="0">
                <a:latin typeface="Impact" pitchFamily="34" charset="0"/>
              </a:rPr>
              <a:t>                               GRAVE</a:t>
            </a:r>
          </a:p>
          <a:p>
            <a:endParaRPr lang="es-AR" sz="6000" dirty="0">
              <a:latin typeface="Impact" pitchFamily="34" charset="0"/>
            </a:endParaRPr>
          </a:p>
          <a:p>
            <a:r>
              <a:rPr lang="es-AR" sz="6000" dirty="0">
                <a:latin typeface="Impact" pitchFamily="34" charset="0"/>
              </a:rPr>
              <a:t>FATAL                  MUY GRAVE</a:t>
            </a:r>
            <a:endParaRPr lang="es-ES" sz="6000" dirty="0">
              <a:latin typeface="Impact" pitchFamily="34" charset="0"/>
            </a:endParaRPr>
          </a:p>
        </p:txBody>
      </p:sp>
      <p:sp>
        <p:nvSpPr>
          <p:cNvPr id="8" name="7 Flecha derecha"/>
          <p:cNvSpPr/>
          <p:nvPr/>
        </p:nvSpPr>
        <p:spPr>
          <a:xfrm>
            <a:off x="2879813" y="1340768"/>
            <a:ext cx="122413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5652120" y="1916832"/>
            <a:ext cx="432048" cy="856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5636430" y="3968784"/>
            <a:ext cx="432048" cy="856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izquierda"/>
          <p:cNvSpPr/>
          <p:nvPr/>
        </p:nvSpPr>
        <p:spPr>
          <a:xfrm>
            <a:off x="2833431" y="5013176"/>
            <a:ext cx="131689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628800"/>
            <a:ext cx="7200800" cy="3744416"/>
          </a:xfrm>
        </p:spPr>
        <p:txBody>
          <a:bodyPr>
            <a:normAutofit/>
          </a:bodyPr>
          <a:lstStyle/>
          <a:p>
            <a:pPr algn="ctr"/>
            <a:r>
              <a:rPr lang="es-ES" sz="7200" dirty="0">
                <a:latin typeface="Impact" pitchFamily="34" charset="0"/>
              </a:rPr>
              <a:t>¿Cuál es el ciclo de violencia?</a:t>
            </a:r>
            <a:br>
              <a:rPr lang="es-ES" sz="7200" dirty="0">
                <a:latin typeface="Impact" pitchFamily="34" charset="0"/>
              </a:rPr>
            </a:br>
            <a:endParaRPr lang="es-ES" sz="7200" dirty="0">
              <a:latin typeface="Impac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D9BE0-6672-4C07-89DB-CDDB3276EF38}"/>
              </a:ext>
            </a:extLst>
          </p:cNvPr>
          <p:cNvSpPr>
            <a:spLocks noGrp="1"/>
          </p:cNvSpPr>
          <p:nvPr>
            <p:ph type="title"/>
          </p:nvPr>
        </p:nvSpPr>
        <p:spPr>
          <a:xfrm>
            <a:off x="457200" y="980728"/>
            <a:ext cx="8229600" cy="5373216"/>
          </a:xfrm>
        </p:spPr>
        <p:txBody>
          <a:bodyPr>
            <a:normAutofit/>
          </a:bodyPr>
          <a:lstStyle/>
          <a:p>
            <a:r>
              <a:rPr lang="es-ES" dirty="0"/>
              <a:t>Se refiere a cualquier acto que ataque a las mujeres por el mero hecho de serlo</a:t>
            </a:r>
            <a:br>
              <a:rPr lang="es-ES" dirty="0"/>
            </a:br>
            <a:br>
              <a:rPr lang="es-ES" dirty="0"/>
            </a:br>
            <a:endParaRPr lang="es-AR" sz="3600" dirty="0"/>
          </a:p>
        </p:txBody>
      </p:sp>
    </p:spTree>
    <p:extLst>
      <p:ext uri="{BB962C8B-B14F-4D97-AF65-F5344CB8AC3E}">
        <p14:creationId xmlns:p14="http://schemas.microsoft.com/office/powerpoint/2010/main" val="164490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331640" y="980728"/>
            <a:ext cx="7344816" cy="5472608"/>
          </a:xfrm>
        </p:spPr>
        <p:txBody>
          <a:bodyPr/>
          <a:lstStyle/>
          <a:p>
            <a:pPr algn="just"/>
            <a:r>
              <a:rPr lang="es-ES" sz="2800" b="1" dirty="0">
                <a:latin typeface="Century Gothic" pitchFamily="34" charset="0"/>
              </a:rPr>
              <a:t>Además de las etapas que van dando forma a las situaciones de violencia, también se establece un proceso cíclico entre una agresión y otra. Las fases descriptas en cada uno de estos ciclos son tres, estas varían en intensidad y duración según las parejas:</a:t>
            </a:r>
          </a:p>
          <a:p>
            <a:pPr lvl="0" algn="just"/>
            <a:r>
              <a:rPr lang="es-ES" sz="2800" b="1" dirty="0">
                <a:latin typeface="Century Gothic" pitchFamily="34" charset="0"/>
              </a:rPr>
              <a:t>Fase 1 – Estado de acumulación de tensión.</a:t>
            </a:r>
          </a:p>
          <a:p>
            <a:pPr lvl="0" algn="just"/>
            <a:r>
              <a:rPr lang="es-ES" sz="2800" b="1" dirty="0">
                <a:latin typeface="Century Gothic" pitchFamily="34" charset="0"/>
              </a:rPr>
              <a:t>Fase 2 – Episodio agudo de golpes.</a:t>
            </a:r>
          </a:p>
          <a:p>
            <a:pPr lvl="0" algn="just"/>
            <a:r>
              <a:rPr lang="es-ES" sz="2800" b="1" dirty="0">
                <a:latin typeface="Century Gothic" pitchFamily="34" charset="0"/>
              </a:rPr>
              <a:t>Fase 3 – Conducta arrepentida o  “luna de miel”.</a:t>
            </a: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404664"/>
            <a:ext cx="4392488" cy="1611560"/>
          </a:xfrm>
        </p:spPr>
        <p:txBody>
          <a:bodyPr>
            <a:noAutofit/>
          </a:bodyPr>
          <a:lstStyle/>
          <a:p>
            <a:pPr algn="ctr"/>
            <a:r>
              <a:rPr lang="es-AR" sz="4000" u="sng" dirty="0">
                <a:latin typeface="Century Gothic" pitchFamily="34" charset="0"/>
              </a:rPr>
              <a:t>Estado de acumulación de tensión</a:t>
            </a:r>
            <a:endParaRPr lang="es-ES" sz="4000" u="sng" dirty="0">
              <a:latin typeface="Century Gothic" pitchFamily="34" charset="0"/>
            </a:endParaRPr>
          </a:p>
        </p:txBody>
      </p:sp>
      <p:pic>
        <p:nvPicPr>
          <p:cNvPr id="6"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420888"/>
            <a:ext cx="5472608" cy="320584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475656" y="908720"/>
            <a:ext cx="6624736" cy="4691063"/>
          </a:xfrm>
        </p:spPr>
        <p:txBody>
          <a:bodyPr>
            <a:noAutofit/>
          </a:bodyPr>
          <a:lstStyle/>
          <a:p>
            <a:pPr algn="just"/>
            <a:r>
              <a:rPr lang="es-ES" sz="3200" b="1" dirty="0">
                <a:latin typeface="Century Gothic" pitchFamily="34" charset="0"/>
              </a:rPr>
              <a:t>Es un período de agresiones psíquicas y golpes menores en el que las mujeres niegan la realidad de la situación y los hombres incrementan la opresión, los celos y la posesión, creyendo que su conducta es legítima. Hombre y mujer se encierran en un circuito en el que están mutuamente pendientes de sus reacciones.</a:t>
            </a:r>
          </a:p>
          <a:p>
            <a:pPr algn="just"/>
            <a:endParaRPr lang="es-ES" sz="3200" dirty="0">
              <a:latin typeface="Century Gothic"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2527" y="620688"/>
            <a:ext cx="6192688" cy="1512168"/>
          </a:xfrm>
        </p:spPr>
        <p:txBody>
          <a:bodyPr>
            <a:normAutofit fontScale="90000"/>
          </a:bodyPr>
          <a:lstStyle/>
          <a:p>
            <a:pPr algn="ctr"/>
            <a:r>
              <a:rPr lang="es-ES" sz="4400" u="sng" dirty="0">
                <a:latin typeface="Century Gothic" pitchFamily="34" charset="0"/>
              </a:rPr>
              <a:t>Fase 2 – Episodio agudo de golpes</a:t>
            </a:r>
            <a:br>
              <a:rPr lang="es-ES" dirty="0"/>
            </a:br>
            <a:endParaRPr lang="es-ES" dirty="0"/>
          </a:p>
        </p:txBody>
      </p:sp>
      <p:pic>
        <p:nvPicPr>
          <p:cNvPr id="6"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42725"/>
            <a:ext cx="4406031" cy="29320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212976"/>
            <a:ext cx="4572000"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1500"/>
                            </p:stCondLst>
                            <p:childTnLst>
                              <p:par>
                                <p:cTn id="9" presetID="10" presetClass="exit" presetSubtype="0" fill="hold" nodeType="afterEffect">
                                  <p:stCondLst>
                                    <p:cond delay="50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043608" y="1083468"/>
            <a:ext cx="7056784" cy="4691063"/>
          </a:xfrm>
        </p:spPr>
        <p:txBody>
          <a:bodyPr>
            <a:normAutofit lnSpcReduction="10000"/>
          </a:bodyPr>
          <a:lstStyle/>
          <a:p>
            <a:pPr algn="just"/>
            <a:r>
              <a:rPr lang="es-ES" sz="2800" b="1" dirty="0">
                <a:latin typeface="Century Gothic" pitchFamily="34" charset="0"/>
              </a:rPr>
              <a:t>Es una reacción intensa de fuerza destinada a asustar y establecer definitivamente el control. Suele ser una agresión física o también el uso de amenazas graves. En algunos casos puede destruir objetos comunes o propios de la mujer. Esta “explosión” no tiene una causa real, aunque el agresor siempre la encuentra en algún acto de la mujer, como por ejemplo no tener la cena preparada o una camisa planchada.</a:t>
            </a:r>
          </a:p>
          <a:p>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l="15286" r="18963"/>
          <a:stretch/>
        </p:blipFill>
        <p:spPr>
          <a:xfrm>
            <a:off x="539552" y="2204864"/>
            <a:ext cx="3553098" cy="40528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332656"/>
            <a:ext cx="4311923" cy="43119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652">
                                          <p:stCondLst>
                                            <p:cond delay="0"/>
                                          </p:stCondLst>
                                        </p:cTn>
                                        <p:tgtEl>
                                          <p:spTgt spid="5"/>
                                        </p:tgtEl>
                                      </p:cBhvr>
                                    </p:animEffect>
                                    <p:anim calcmode="lin" valueType="num">
                                      <p:cBhvr>
                                        <p:cTn id="8" dur="2050"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5"/>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5"/>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5"/>
                                        </p:tgtEl>
                                        <p:attrNameLst>
                                          <p:attrName>ppt_y</p:attrName>
                                        </p:attrNameLst>
                                      </p:cBhvr>
                                      <p:tavLst>
                                        <p:tav tm="0" fmla="#ppt_y-sin(pi*$)/81">
                                          <p:val>
                                            <p:fltVal val="0"/>
                                          </p:val>
                                        </p:tav>
                                        <p:tav tm="100000">
                                          <p:val>
                                            <p:fltVal val="1"/>
                                          </p:val>
                                        </p:tav>
                                      </p:tavLst>
                                    </p:anim>
                                    <p:animScale>
                                      <p:cBhvr>
                                        <p:cTn id="13" dur="29">
                                          <p:stCondLst>
                                            <p:cond delay="731"/>
                                          </p:stCondLst>
                                        </p:cTn>
                                        <p:tgtEl>
                                          <p:spTgt spid="5"/>
                                        </p:tgtEl>
                                      </p:cBhvr>
                                      <p:to x="100000" y="60000"/>
                                    </p:animScale>
                                    <p:animScale>
                                      <p:cBhvr>
                                        <p:cTn id="14" dur="187" decel="50000">
                                          <p:stCondLst>
                                            <p:cond delay="761"/>
                                          </p:stCondLst>
                                        </p:cTn>
                                        <p:tgtEl>
                                          <p:spTgt spid="5"/>
                                        </p:tgtEl>
                                      </p:cBhvr>
                                      <p:to x="100000" y="100000"/>
                                    </p:animScale>
                                    <p:animScale>
                                      <p:cBhvr>
                                        <p:cTn id="15" dur="29">
                                          <p:stCondLst>
                                            <p:cond delay="1476"/>
                                          </p:stCondLst>
                                        </p:cTn>
                                        <p:tgtEl>
                                          <p:spTgt spid="5"/>
                                        </p:tgtEl>
                                      </p:cBhvr>
                                      <p:to x="100000" y="80000"/>
                                    </p:animScale>
                                    <p:animScale>
                                      <p:cBhvr>
                                        <p:cTn id="16" dur="187" decel="50000">
                                          <p:stCondLst>
                                            <p:cond delay="1505"/>
                                          </p:stCondLst>
                                        </p:cTn>
                                        <p:tgtEl>
                                          <p:spTgt spid="5"/>
                                        </p:tgtEl>
                                      </p:cBhvr>
                                      <p:to x="100000" y="100000"/>
                                    </p:animScale>
                                    <p:animScale>
                                      <p:cBhvr>
                                        <p:cTn id="17" dur="29">
                                          <p:stCondLst>
                                            <p:cond delay="1847"/>
                                          </p:stCondLst>
                                        </p:cTn>
                                        <p:tgtEl>
                                          <p:spTgt spid="5"/>
                                        </p:tgtEl>
                                      </p:cBhvr>
                                      <p:to x="100000" y="90000"/>
                                    </p:animScale>
                                    <p:animScale>
                                      <p:cBhvr>
                                        <p:cTn id="18" dur="187" decel="50000">
                                          <p:stCondLst>
                                            <p:cond delay="1876"/>
                                          </p:stCondLst>
                                        </p:cTn>
                                        <p:tgtEl>
                                          <p:spTgt spid="5"/>
                                        </p:tgtEl>
                                      </p:cBhvr>
                                      <p:to x="100000" y="100000"/>
                                    </p:animScale>
                                    <p:animScale>
                                      <p:cBhvr>
                                        <p:cTn id="19" dur="29">
                                          <p:stCondLst>
                                            <p:cond delay="2034"/>
                                          </p:stCondLst>
                                        </p:cTn>
                                        <p:tgtEl>
                                          <p:spTgt spid="5"/>
                                        </p:tgtEl>
                                      </p:cBhvr>
                                      <p:to x="100000" y="95000"/>
                                    </p:animScale>
                                    <p:animScale>
                                      <p:cBhvr>
                                        <p:cTn id="20" dur="187" decel="50000">
                                          <p:stCondLst>
                                            <p:cond delay="2063"/>
                                          </p:stCondLst>
                                        </p:cTn>
                                        <p:tgtEl>
                                          <p:spTgt spid="5"/>
                                        </p:tgtEl>
                                      </p:cBhvr>
                                      <p:to x="100000" y="100000"/>
                                    </p:animScale>
                                  </p:childTnLst>
                                </p:cTn>
                              </p:par>
                            </p:childTnLst>
                          </p:cTn>
                        </p:par>
                        <p:par>
                          <p:cTn id="21" fill="hold">
                            <p:stCondLst>
                              <p:cond delay="225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66955">
            <a:off x="5306399" y="84855"/>
            <a:ext cx="3801870" cy="3071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36912"/>
            <a:ext cx="5388915" cy="357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844824"/>
            <a:ext cx="6120680" cy="1162050"/>
          </a:xfrm>
        </p:spPr>
        <p:txBody>
          <a:bodyPr>
            <a:noAutofit/>
          </a:bodyPr>
          <a:lstStyle/>
          <a:p>
            <a:pPr algn="ctr"/>
            <a:r>
              <a:rPr lang="es-ES" sz="4000" u="sng" dirty="0"/>
              <a:t>Fase 3 – conducta arrepentida o  “luna de miel”</a:t>
            </a:r>
            <a:br>
              <a:rPr lang="es-ES" sz="4000" dirty="0"/>
            </a:br>
            <a:endParaRPr lang="es-ES" sz="4000" dirty="0"/>
          </a:p>
        </p:txBody>
      </p:sp>
      <p:pic>
        <p:nvPicPr>
          <p:cNvPr id="6"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82" y="2624459"/>
            <a:ext cx="7439689" cy="368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383464"/>
            <a:ext cx="4608512" cy="38493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998" y="620688"/>
            <a:ext cx="3202458" cy="4761177"/>
          </a:xfrm>
          <a:prstGeom prst="rect">
            <a:avLst/>
          </a:prstGeom>
          <a:solidFill>
            <a:srgbClr val="FFFFFF">
              <a:shade val="85000"/>
            </a:srgbClr>
          </a:solidFill>
          <a:ln w="63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24744"/>
            <a:ext cx="7632848" cy="4824536"/>
          </a:xfrm>
        </p:spPr>
        <p:txBody>
          <a:bodyPr>
            <a:normAutofit fontScale="90000"/>
          </a:bodyPr>
          <a:lstStyle/>
          <a:p>
            <a:r>
              <a:rPr lang="es-ES" sz="7200" dirty="0">
                <a:latin typeface="Impact" pitchFamily="34" charset="0"/>
              </a:rPr>
              <a:t>¿Cuáles son las características de un hombre violento y de una mujer maltratada?</a:t>
            </a:r>
            <a:br>
              <a:rPr lang="es-ES" dirty="0"/>
            </a:b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5BC54-7DC1-4270-B79C-C8790012456B}"/>
              </a:ext>
            </a:extLst>
          </p:cNvPr>
          <p:cNvSpPr>
            <a:spLocks noGrp="1"/>
          </p:cNvSpPr>
          <p:nvPr>
            <p:ph type="title"/>
          </p:nvPr>
        </p:nvSpPr>
        <p:spPr>
          <a:xfrm>
            <a:off x="457200" y="2060848"/>
            <a:ext cx="8229600" cy="4666530"/>
          </a:xfrm>
        </p:spPr>
        <p:txBody>
          <a:bodyPr>
            <a:normAutofit fontScale="90000"/>
          </a:bodyPr>
          <a:lstStyle/>
          <a:p>
            <a:r>
              <a:rPr lang="es-AR" sz="4000" dirty="0"/>
              <a:t>CAUSAS</a:t>
            </a:r>
            <a:br>
              <a:rPr lang="es-AR" dirty="0"/>
            </a:br>
            <a:br>
              <a:rPr lang="es-AR" dirty="0"/>
            </a:br>
            <a:r>
              <a:rPr lang="es-ES" cap="none" dirty="0"/>
              <a:t>Tienen Raíces Sociales Y Parten De La Desigualdad Entre Hombres Y Mujeres. Estas Desigualdades Están Potenciadas Y Se Mantienen Por Culpa De Los Estereotipos Y Los Roles De Género, Que Ponen A La Mujer Por Debajo Del Hombre En Todos (O Casi Todos) Los Aspectos De Su Vida</a:t>
            </a:r>
            <a:br>
              <a:rPr lang="es-ES" cap="none" dirty="0"/>
            </a:br>
            <a:br>
              <a:rPr lang="es-AR" cap="none" dirty="0"/>
            </a:br>
            <a:br>
              <a:rPr lang="es-AR" dirty="0"/>
            </a:br>
            <a:endParaRPr lang="es-AR" dirty="0"/>
          </a:p>
        </p:txBody>
      </p:sp>
    </p:spTree>
    <p:extLst>
      <p:ext uri="{BB962C8B-B14F-4D97-AF65-F5344CB8AC3E}">
        <p14:creationId xmlns:p14="http://schemas.microsoft.com/office/powerpoint/2010/main" val="84997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0" y="404664"/>
            <a:ext cx="8748464" cy="6453336"/>
          </a:xfrm>
        </p:spPr>
        <p:txBody>
          <a:bodyPr>
            <a:normAutofit fontScale="55000" lnSpcReduction="20000"/>
          </a:bodyPr>
          <a:lstStyle/>
          <a:p>
            <a:pPr algn="ctr"/>
            <a:r>
              <a:rPr lang="es-AR" sz="5800" dirty="0">
                <a:latin typeface="Impact" pitchFamily="34" charset="0"/>
              </a:rPr>
              <a:t>HOMBRE</a:t>
            </a:r>
          </a:p>
          <a:p>
            <a:pPr algn="ctr"/>
            <a:endParaRPr lang="es-AR" sz="4800" dirty="0">
              <a:latin typeface="Impact" pitchFamily="34" charset="0"/>
            </a:endParaRPr>
          </a:p>
          <a:p>
            <a:pPr algn="just"/>
            <a:r>
              <a:rPr lang="es-AR" sz="3400" dirty="0">
                <a:latin typeface="Impact" pitchFamily="34" charset="0"/>
              </a:rPr>
              <a:t>       </a:t>
            </a:r>
          </a:p>
          <a:p>
            <a:pPr algn="just"/>
            <a:r>
              <a:rPr lang="es-AR" sz="3400" dirty="0">
                <a:latin typeface="Impact" pitchFamily="34" charset="0"/>
              </a:rPr>
              <a:t>                         ÁMBITO PÚBLICO                                                                   ÁMBITO PRIVADO</a:t>
            </a:r>
          </a:p>
          <a:p>
            <a:pPr algn="just"/>
            <a:endParaRPr lang="es-AR" sz="2800" dirty="0">
              <a:latin typeface="Impact" pitchFamily="34" charset="0"/>
            </a:endParaRPr>
          </a:p>
          <a:p>
            <a:pPr algn="just"/>
            <a:endParaRPr lang="es-AR" sz="2800" dirty="0">
              <a:latin typeface="Impact" pitchFamily="34" charset="0"/>
            </a:endParaRPr>
          </a:p>
          <a:p>
            <a:pPr algn="just"/>
            <a:r>
              <a:rPr lang="es-AR" sz="2800" dirty="0">
                <a:latin typeface="Impact" pitchFamily="34" charset="0"/>
              </a:rPr>
              <a:t>                                               AMABLE                                                                                                                  AMENAZANTE</a:t>
            </a:r>
          </a:p>
          <a:p>
            <a:pPr algn="just"/>
            <a:endParaRPr lang="es-AR" sz="2800" dirty="0">
              <a:latin typeface="Impact" pitchFamily="34" charset="0"/>
            </a:endParaRPr>
          </a:p>
          <a:p>
            <a:pPr algn="just"/>
            <a:endParaRPr lang="es-AR" sz="2800" dirty="0">
              <a:latin typeface="Impact" pitchFamily="34" charset="0"/>
            </a:endParaRPr>
          </a:p>
          <a:p>
            <a:pPr algn="just"/>
            <a:r>
              <a:rPr lang="es-AR" sz="2800" dirty="0">
                <a:latin typeface="Impact" pitchFamily="34" charset="0"/>
              </a:rPr>
              <a:t>                                    NO DA PAUTA DE QUE                                                                                                  UTILIZA TODO </a:t>
            </a:r>
          </a:p>
          <a:p>
            <a:pPr algn="just"/>
            <a:r>
              <a:rPr lang="es-AR" sz="2800" dirty="0">
                <a:latin typeface="Impact" pitchFamily="34" charset="0"/>
              </a:rPr>
              <a:t>                             ES UNA PERSONA VIOLENTA                                                                                        TIPO DE AGRESIÓN</a:t>
            </a:r>
          </a:p>
          <a:p>
            <a:pPr algn="just"/>
            <a:r>
              <a:rPr lang="es-AR" sz="2800" dirty="0">
                <a:latin typeface="Impact" pitchFamily="34" charset="0"/>
              </a:rPr>
              <a:t>                                                                                                                                                                                  HACIA QUIENES </a:t>
            </a:r>
          </a:p>
          <a:p>
            <a:pPr algn="just"/>
            <a:r>
              <a:rPr lang="es-AR" sz="2800" dirty="0">
                <a:latin typeface="Impact" pitchFamily="34" charset="0"/>
              </a:rPr>
              <a:t>                                                                                                                                                                                CONSIDERA DE SU</a:t>
            </a:r>
          </a:p>
          <a:p>
            <a:pPr algn="just"/>
            <a:r>
              <a:rPr lang="es-AR" sz="2800" dirty="0">
                <a:latin typeface="Impact" pitchFamily="34" charset="0"/>
              </a:rPr>
              <a:t>                                                                                                                                                                                 PROPIEDADAD (MUJER)</a:t>
            </a:r>
          </a:p>
          <a:p>
            <a:pPr algn="just"/>
            <a:endParaRPr lang="es-AR" sz="2800" dirty="0">
              <a:latin typeface="Impact" pitchFamily="34" charset="0"/>
            </a:endParaRPr>
          </a:p>
          <a:p>
            <a:pPr algn="just"/>
            <a:r>
              <a:rPr lang="es-AR" sz="2800" dirty="0">
                <a:latin typeface="Impact" pitchFamily="34" charset="0"/>
              </a:rPr>
              <a:t>                                                                                                                                                                              IDEAS CERRADAS</a:t>
            </a:r>
          </a:p>
          <a:p>
            <a:pPr algn="just"/>
            <a:r>
              <a:rPr lang="es-AR" sz="2800" dirty="0">
                <a:latin typeface="Impact" pitchFamily="34" charset="0"/>
              </a:rPr>
              <a:t>                                  </a:t>
            </a:r>
          </a:p>
          <a:p>
            <a:pPr algn="just"/>
            <a:r>
              <a:rPr lang="es-AR" sz="2800" dirty="0">
                <a:latin typeface="Impact" pitchFamily="34" charset="0"/>
              </a:rPr>
              <a:t>                                                                                                                                                                           PERCIBE A SU MUJER</a:t>
            </a:r>
          </a:p>
          <a:p>
            <a:pPr algn="just"/>
            <a:r>
              <a:rPr lang="es-AR" sz="2800" dirty="0">
                <a:latin typeface="Impact" pitchFamily="34" charset="0"/>
              </a:rPr>
              <a:t>                                                                                                                                                                           COMO PROVOCADORA</a:t>
            </a:r>
            <a:endParaRPr lang="es-ES" sz="2800" dirty="0">
              <a:latin typeface="Impact" pitchFamily="34" charset="0"/>
            </a:endParaRPr>
          </a:p>
        </p:txBody>
      </p:sp>
      <p:sp>
        <p:nvSpPr>
          <p:cNvPr id="6" name="5 Flecha izquierda"/>
          <p:cNvSpPr/>
          <p:nvPr/>
        </p:nvSpPr>
        <p:spPr>
          <a:xfrm rot="19782940">
            <a:off x="3047288" y="1071398"/>
            <a:ext cx="856143" cy="181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rot="2017650">
            <a:off x="4730470" y="1092572"/>
            <a:ext cx="868228" cy="195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de flecha"/>
          <p:cNvCxnSpPr/>
          <p:nvPr/>
        </p:nvCxnSpPr>
        <p:spPr>
          <a:xfrm>
            <a:off x="1907704" y="184482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907704" y="278092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6516216" y="188082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555619" y="270892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cxnSpLocks/>
          </p:cNvCxnSpPr>
          <p:nvPr/>
        </p:nvCxnSpPr>
        <p:spPr>
          <a:xfrm flipH="1">
            <a:off x="6555619" y="4719245"/>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6804248" y="530120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0" y="332656"/>
            <a:ext cx="9144000" cy="6525344"/>
          </a:xfrm>
        </p:spPr>
        <p:txBody>
          <a:bodyPr>
            <a:normAutofit fontScale="85000" lnSpcReduction="20000"/>
          </a:bodyPr>
          <a:lstStyle/>
          <a:p>
            <a:pPr algn="ctr"/>
            <a:r>
              <a:rPr lang="es-AR" sz="7200" dirty="0">
                <a:latin typeface="Impact" pitchFamily="34" charset="0"/>
              </a:rPr>
              <a:t>MUJER</a:t>
            </a:r>
          </a:p>
          <a:p>
            <a:pPr algn="just">
              <a:buFont typeface="Arial" pitchFamily="34" charset="0"/>
              <a:buChar char="•"/>
            </a:pPr>
            <a:r>
              <a:rPr lang="es-AR" sz="3200" dirty="0">
                <a:latin typeface="Impact" pitchFamily="34" charset="0"/>
              </a:rPr>
              <a:t> SE SIENTE “POCA COSA”</a:t>
            </a:r>
          </a:p>
          <a:p>
            <a:pPr algn="just">
              <a:buFont typeface="Arial" pitchFamily="34" charset="0"/>
              <a:buChar char="•"/>
            </a:pPr>
            <a:endParaRPr lang="es-AR" sz="3200" dirty="0">
              <a:latin typeface="Impact" pitchFamily="34" charset="0"/>
            </a:endParaRPr>
          </a:p>
          <a:p>
            <a:pPr algn="just">
              <a:buFont typeface="Arial" pitchFamily="34" charset="0"/>
              <a:buChar char="•"/>
            </a:pPr>
            <a:r>
              <a:rPr lang="es-AR" sz="3200" dirty="0">
                <a:latin typeface="Impact" pitchFamily="34" charset="0"/>
              </a:rPr>
              <a:t>OCULTA SU PADECIMIENTO ANTE EL ENTORNO SOCIAL.</a:t>
            </a:r>
          </a:p>
          <a:p>
            <a:pPr algn="just">
              <a:buFont typeface="Arial" pitchFamily="34" charset="0"/>
              <a:buChar char="•"/>
            </a:pPr>
            <a:r>
              <a:rPr lang="es-AR" sz="3200" dirty="0">
                <a:latin typeface="Impact" pitchFamily="34" charset="0"/>
              </a:rPr>
              <a:t>LE OTORGA EL PODER A SU MARIDO.</a:t>
            </a:r>
          </a:p>
          <a:p>
            <a:pPr algn="just">
              <a:buFont typeface="Arial" pitchFamily="34" charset="0"/>
              <a:buChar char="•"/>
            </a:pPr>
            <a:endParaRPr lang="es-AR" sz="3200" dirty="0">
              <a:latin typeface="Impact" pitchFamily="34" charset="0"/>
            </a:endParaRPr>
          </a:p>
          <a:p>
            <a:pPr algn="just">
              <a:buFont typeface="Arial" pitchFamily="34" charset="0"/>
              <a:buChar char="•"/>
            </a:pPr>
            <a:r>
              <a:rPr lang="es-AR" sz="3200" dirty="0">
                <a:latin typeface="Impact" pitchFamily="34" charset="0"/>
              </a:rPr>
              <a:t>NIEGA LA SITUACIÓN.</a:t>
            </a:r>
          </a:p>
          <a:p>
            <a:pPr algn="just">
              <a:buFont typeface="Arial" pitchFamily="34" charset="0"/>
              <a:buChar char="•"/>
            </a:pPr>
            <a:endParaRPr lang="es-AR" sz="3200" dirty="0">
              <a:latin typeface="Impact" pitchFamily="34" charset="0"/>
            </a:endParaRPr>
          </a:p>
          <a:p>
            <a:pPr algn="just">
              <a:buFont typeface="Arial" pitchFamily="34" charset="0"/>
              <a:buChar char="•"/>
            </a:pPr>
            <a:r>
              <a:rPr lang="es-AR" sz="3200" dirty="0">
                <a:latin typeface="Impact" pitchFamily="34" charset="0"/>
              </a:rPr>
              <a:t>CONSTRUYE SU SUBJETIVADAD EN FUNCIÓN DE LOS DESEOS DEL OTRO.</a:t>
            </a:r>
          </a:p>
          <a:p>
            <a:pPr algn="just">
              <a:buFont typeface="Arial" pitchFamily="34" charset="0"/>
              <a:buChar char="•"/>
            </a:pPr>
            <a:endParaRPr lang="es-AR" sz="3200" dirty="0">
              <a:latin typeface="Impact" pitchFamily="34" charset="0"/>
            </a:endParaRPr>
          </a:p>
          <a:p>
            <a:pPr algn="just">
              <a:buFont typeface="Arial" pitchFamily="34" charset="0"/>
              <a:buChar char="•"/>
            </a:pPr>
            <a:r>
              <a:rPr lang="es-AR" sz="3200" dirty="0">
                <a:latin typeface="Impact" pitchFamily="34" charset="0"/>
              </a:rPr>
              <a:t>ADOPTA CONDUCTAS QUE NOS LLEVA AL AISLAMIENTO.</a:t>
            </a:r>
          </a:p>
          <a:p>
            <a:pPr algn="just"/>
            <a:r>
              <a:rPr lang="es-AR" sz="2400" dirty="0">
                <a:latin typeface="Impact" pitchFamily="34" charset="0"/>
              </a:rPr>
              <a:t> </a:t>
            </a:r>
          </a:p>
          <a:p>
            <a:pPr algn="just"/>
            <a:endParaRPr lang="es-AR" sz="2400" dirty="0">
              <a:latin typeface="Impact" pitchFamily="34" charset="0"/>
            </a:endParaRPr>
          </a:p>
          <a:p>
            <a:pPr algn="just"/>
            <a:r>
              <a:rPr lang="es-AR" sz="2400" dirty="0">
                <a:latin typeface="Impact" pitchFamily="34" charset="0"/>
              </a:rPr>
              <a:t>       </a:t>
            </a:r>
          </a:p>
          <a:p>
            <a:pPr algn="just"/>
            <a:endParaRPr lang="es-AR" sz="2400" dirty="0">
              <a:latin typeface="Impact" pitchFamily="34" charset="0"/>
            </a:endParaRPr>
          </a:p>
          <a:p>
            <a:pPr algn="just"/>
            <a:endParaRPr lang="es-ES" sz="2400" dirty="0">
              <a:latin typeface="Impact"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91680" y="1124744"/>
            <a:ext cx="5526360" cy="4832092"/>
          </a:xfrm>
          <a:prstGeom prst="rect">
            <a:avLst/>
          </a:prstGeom>
        </p:spPr>
        <p:txBody>
          <a:bodyPr wrap="square">
            <a:spAutoFit/>
          </a:bodyPr>
          <a:lstStyle/>
          <a:p>
            <a:pPr algn="ctr"/>
            <a:r>
              <a:rPr lang="es-AR" sz="4400" dirty="0">
                <a:latin typeface="Impact" pitchFamily="34" charset="0"/>
              </a:rPr>
              <a:t>Hay agresiones que son tan comunes, se repiten tantas veces y les pasa a tantas mujeres, que ni nos damos cuenta que es </a:t>
            </a:r>
            <a:r>
              <a:rPr lang="es-AR" sz="4400" b="1" i="1" dirty="0">
                <a:solidFill>
                  <a:srgbClr val="FF0000"/>
                </a:solidFill>
                <a:latin typeface="Impact" pitchFamily="34" charset="0"/>
              </a:rPr>
              <a:t>abuso</a:t>
            </a:r>
            <a:endParaRPr lang="es-ES" sz="4400" dirty="0">
              <a:solidFill>
                <a:srgbClr val="FF0000"/>
              </a:solidFill>
              <a:latin typeface="Impact"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44824"/>
            <a:ext cx="7272808" cy="2592288"/>
          </a:xfrm>
        </p:spPr>
        <p:txBody>
          <a:bodyPr>
            <a:normAutofit fontScale="90000"/>
          </a:bodyPr>
          <a:lstStyle/>
          <a:p>
            <a:r>
              <a:rPr lang="es-ES" sz="7200" u="sng" dirty="0">
                <a:latin typeface="Impact" pitchFamily="34" charset="0"/>
              </a:rPr>
              <a:t>Mitos y falsas creencias</a:t>
            </a:r>
            <a:br>
              <a:rPr lang="es-ES" dirty="0"/>
            </a:br>
            <a:endParaRPr lang="es-ES" dirty="0"/>
          </a:p>
        </p:txBody>
      </p:sp>
      <p:pic>
        <p:nvPicPr>
          <p:cNvPr id="7" name="Imagen 6">
            <a:extLst>
              <a:ext uri="{FF2B5EF4-FFF2-40B4-BE49-F238E27FC236}">
                <a16:creationId xmlns:a16="http://schemas.microsoft.com/office/drawing/2014/main" id="{CEE2B1F8-07C1-4CDB-AF51-38BDA733C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40" y="3140968"/>
            <a:ext cx="2727598" cy="33238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128792" cy="2088232"/>
          </a:xfrm>
        </p:spPr>
        <p:txBody>
          <a:bodyPr>
            <a:normAutofit fontScale="90000"/>
          </a:bodyPr>
          <a:lstStyle/>
          <a:p>
            <a:pPr algn="just"/>
            <a:r>
              <a:rPr lang="es-ES" sz="3200" dirty="0">
                <a:latin typeface="Century Gothic" pitchFamily="34" charset="0"/>
              </a:rPr>
              <a:t>1 – “Lo que ocurre dentro de una pareja es un asunto privado; nadie tiene derecho a meterse”</a:t>
            </a:r>
            <a:br>
              <a:rPr lang="es-ES" dirty="0"/>
            </a:br>
            <a:endParaRPr lang="es-ES" dirty="0"/>
          </a:p>
        </p:txBody>
      </p:sp>
      <p:sp>
        <p:nvSpPr>
          <p:cNvPr id="4" name="3 Marcador de texto"/>
          <p:cNvSpPr>
            <a:spLocks noGrp="1"/>
          </p:cNvSpPr>
          <p:nvPr>
            <p:ph type="body" sz="half" idx="2"/>
          </p:nvPr>
        </p:nvSpPr>
        <p:spPr>
          <a:xfrm>
            <a:off x="1115616" y="2492896"/>
            <a:ext cx="7056784" cy="3240360"/>
          </a:xfrm>
        </p:spPr>
        <p:txBody>
          <a:bodyPr>
            <a:normAutofit/>
          </a:bodyPr>
          <a:lstStyle/>
          <a:p>
            <a:pPr algn="just"/>
            <a:r>
              <a:rPr lang="es-ES" sz="3200" i="1" dirty="0">
                <a:latin typeface="Impact" pitchFamily="34" charset="0"/>
              </a:rPr>
              <a:t>No es un asunto privado ya que es un delito contra la libertad y la seguridad de las personas. Los delitos jamás son cuestiones privadas y menos aún cuando las víctimas no están capacitadas para defenderse.</a:t>
            </a:r>
            <a:endParaRPr lang="es-ES" sz="3200" dirty="0">
              <a:latin typeface="Impact" pitchFamily="34" charset="0"/>
            </a:endParaRPr>
          </a:p>
          <a:p>
            <a:endParaRPr lang="es-ES" dirty="0">
              <a:latin typeface="Impac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556792"/>
            <a:ext cx="5832648" cy="1522090"/>
          </a:xfrm>
        </p:spPr>
        <p:txBody>
          <a:bodyPr>
            <a:normAutofit fontScale="90000"/>
          </a:bodyPr>
          <a:lstStyle/>
          <a:p>
            <a:pPr algn="just"/>
            <a:r>
              <a:rPr lang="es-ES" sz="3200" dirty="0">
                <a:latin typeface="Century Gothic" pitchFamily="34" charset="0"/>
              </a:rPr>
              <a:t>2 – “Un hombre no maltrata porque sí; ella habrá hecho algo para provocarlo”</a:t>
            </a:r>
            <a:br>
              <a:rPr lang="es-ES" dirty="0"/>
            </a:br>
            <a:endParaRPr lang="es-ES" dirty="0"/>
          </a:p>
        </p:txBody>
      </p:sp>
      <p:sp>
        <p:nvSpPr>
          <p:cNvPr id="4" name="3 Marcador de texto"/>
          <p:cNvSpPr>
            <a:spLocks noGrp="1"/>
          </p:cNvSpPr>
          <p:nvPr>
            <p:ph type="body" sz="half" idx="2"/>
          </p:nvPr>
        </p:nvSpPr>
        <p:spPr>
          <a:xfrm>
            <a:off x="1043608" y="2805857"/>
            <a:ext cx="7344816" cy="3744416"/>
          </a:xfrm>
        </p:spPr>
        <p:txBody>
          <a:bodyPr>
            <a:noAutofit/>
          </a:bodyPr>
          <a:lstStyle/>
          <a:p>
            <a:pPr algn="just"/>
            <a:r>
              <a:rPr lang="es-ES" sz="2400" i="1" dirty="0">
                <a:latin typeface="Humanst521 Lt BT" panose="020B0402020204020304" pitchFamily="34" charset="0"/>
              </a:rPr>
              <a:t>La cuestión fundamental es que el hombre agresor vive como provocación que la mujer tenga y exprese sus propios deseos y opiniones y se comporte según los mismos. Las/os especialistas que tratan a agresores afirman que estos hombres basan su autoestima en su capacidad para controlar y dominar, y por lo tanto sólo se sienten satisfechos cuando consiguen la sumisión. De todas formas nadie tiene derecho a pegar, insultar, o amenazar a otra persona, sea cual sea la escusa que se ponga para ello. </a:t>
            </a:r>
            <a:endParaRPr lang="es-ES" sz="2400" dirty="0">
              <a:latin typeface="Humanst521 Lt BT" panose="020B0402020204020304" pitchFamily="34" charset="0"/>
            </a:endParaRPr>
          </a:p>
          <a:p>
            <a:endParaRPr lang="es-E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461184"/>
            <a:ext cx="6696744" cy="1535767"/>
          </a:xfrm>
        </p:spPr>
        <p:txBody>
          <a:bodyPr>
            <a:normAutofit fontScale="90000"/>
          </a:bodyPr>
          <a:lstStyle/>
          <a:p>
            <a:r>
              <a:rPr lang="es-ES" sz="3100" dirty="0">
                <a:latin typeface="Century Gothic" pitchFamily="34" charset="0"/>
              </a:rPr>
              <a:t>3 – “Si una mujer es maltratada continuamente, la culpa es suya por seguir conviviendo con ese hombre”</a:t>
            </a:r>
            <a:br>
              <a:rPr lang="es-ES" dirty="0"/>
            </a:br>
            <a:endParaRPr lang="es-ES" dirty="0"/>
          </a:p>
        </p:txBody>
      </p:sp>
      <p:sp>
        <p:nvSpPr>
          <p:cNvPr id="4" name="3 Marcador de texto"/>
          <p:cNvSpPr>
            <a:spLocks noGrp="1"/>
          </p:cNvSpPr>
          <p:nvPr>
            <p:ph type="body" sz="half" idx="2"/>
          </p:nvPr>
        </p:nvSpPr>
        <p:spPr>
          <a:xfrm>
            <a:off x="863588" y="2780928"/>
            <a:ext cx="7416824" cy="3888432"/>
          </a:xfrm>
        </p:spPr>
        <p:txBody>
          <a:bodyPr>
            <a:normAutofit/>
          </a:bodyPr>
          <a:lstStyle/>
          <a:p>
            <a:r>
              <a:rPr lang="es-ES" sz="3600" i="1" dirty="0">
                <a:latin typeface="HGSMinchoE" panose="020B0400000000000000" pitchFamily="18" charset="-128"/>
                <a:ea typeface="HGSMinchoE" panose="020B0400000000000000" pitchFamily="18" charset="-128"/>
              </a:rPr>
              <a:t>Esta falsa creencia responsabiliza a la mujer de la situación de malos tratos y por lo tanto culpa a la víctima. Las razones por las que una mujer maltratada decide seguir conviviendo con su agresor son múltiples y variadas.</a:t>
            </a:r>
            <a:endParaRPr lang="es-ES" sz="3600" dirty="0">
              <a:latin typeface="HGSMinchoE" panose="020B0400000000000000" pitchFamily="18" charset="-128"/>
              <a:ea typeface="HGSMinchoE" panose="020B0400000000000000" pitchFamily="18" charset="-128"/>
            </a:endParaRPr>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24744"/>
            <a:ext cx="6120680" cy="1162050"/>
          </a:xfrm>
        </p:spPr>
        <p:txBody>
          <a:bodyPr>
            <a:normAutofit fontScale="90000"/>
          </a:bodyPr>
          <a:lstStyle/>
          <a:p>
            <a:r>
              <a:rPr lang="es-ES" sz="3100" i="1" dirty="0">
                <a:latin typeface="Century Gothic" pitchFamily="34" charset="0"/>
              </a:rPr>
              <a:t>4 </a:t>
            </a:r>
            <a:r>
              <a:rPr lang="es-ES" sz="2700" i="1" dirty="0">
                <a:latin typeface="Century Gothic" pitchFamily="34" charset="0"/>
              </a:rPr>
              <a:t>– </a:t>
            </a:r>
            <a:r>
              <a:rPr lang="es-ES" sz="2700" dirty="0">
                <a:latin typeface="Century Gothic" pitchFamily="34" charset="0"/>
              </a:rPr>
              <a:t>“Si se tienen hijas/os, hay que aguantar los maltratos por el bien de las niñas y los niños”</a:t>
            </a:r>
            <a:br>
              <a:rPr lang="es-ES" dirty="0"/>
            </a:br>
            <a:endParaRPr lang="es-ES" dirty="0"/>
          </a:p>
        </p:txBody>
      </p:sp>
      <p:sp>
        <p:nvSpPr>
          <p:cNvPr id="4" name="3 Marcador de texto"/>
          <p:cNvSpPr>
            <a:spLocks noGrp="1"/>
          </p:cNvSpPr>
          <p:nvPr>
            <p:ph type="body" sz="half" idx="2"/>
          </p:nvPr>
        </p:nvSpPr>
        <p:spPr>
          <a:xfrm>
            <a:off x="251520" y="1844824"/>
            <a:ext cx="8712968" cy="4608512"/>
          </a:xfrm>
        </p:spPr>
        <p:txBody>
          <a:bodyPr>
            <a:normAutofit/>
          </a:bodyPr>
          <a:lstStyle/>
          <a:p>
            <a:pPr algn="just"/>
            <a:r>
              <a:rPr lang="es-ES" sz="2800" i="1" dirty="0">
                <a:latin typeface="Humnst777 Lt BT" panose="020B0402030504020204" pitchFamily="34" charset="0"/>
              </a:rPr>
              <a:t>Ante una relación de pareja sembrada de violencia, la opción más responsable hacia el bienestar de las niñas y niños es alejarlos de esa situación. Puesto que ser testigos de violencia doméstica tiene consecuencias graves sobre el bienestar emocional y la personalidad de las niñas y de los niños, peor aún si se tiene en cuenta que estas niñas y niños reproduzcan esta misma situación cuando establezcan relaciones de pareja en la edad adulta, ya que aprenden que la violencia es un medio legítimo para solucionar conflictos.</a:t>
            </a:r>
            <a:endParaRPr lang="es-ES" sz="2800" dirty="0">
              <a:latin typeface="Humnst777 Lt BT" panose="020B0402030504020204" pitchFamily="34" charset="0"/>
            </a:endParaRP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389177"/>
            <a:ext cx="7056784" cy="1584176"/>
          </a:xfrm>
        </p:spPr>
        <p:txBody>
          <a:bodyPr>
            <a:normAutofit fontScale="90000"/>
          </a:bodyPr>
          <a:lstStyle/>
          <a:p>
            <a:pPr algn="just"/>
            <a:r>
              <a:rPr lang="es-ES" sz="3600" dirty="0">
                <a:latin typeface="Century Gothic" pitchFamily="34" charset="0"/>
              </a:rPr>
              <a:t>5 – “Los hombres que maltratan lo hacen porque tienen problemas con el alcohol u otras drogas”</a:t>
            </a:r>
            <a:br>
              <a:rPr lang="es-ES" dirty="0"/>
            </a:br>
            <a:endParaRPr lang="es-ES" dirty="0"/>
          </a:p>
        </p:txBody>
      </p:sp>
      <p:sp>
        <p:nvSpPr>
          <p:cNvPr id="4" name="3 Marcador de texto"/>
          <p:cNvSpPr>
            <a:spLocks noGrp="1"/>
          </p:cNvSpPr>
          <p:nvPr>
            <p:ph type="body" sz="half" idx="2"/>
          </p:nvPr>
        </p:nvSpPr>
        <p:spPr>
          <a:xfrm>
            <a:off x="611560" y="2996952"/>
            <a:ext cx="7920880" cy="2270175"/>
          </a:xfrm>
        </p:spPr>
        <p:txBody>
          <a:bodyPr>
            <a:noAutofit/>
          </a:bodyPr>
          <a:lstStyle/>
          <a:p>
            <a:pPr algn="just"/>
            <a:r>
              <a:rPr lang="es-ES" sz="2800" i="1" dirty="0">
                <a:latin typeface="Humnst777 Lt BT" panose="020B0402030504020204" pitchFamily="34" charset="0"/>
              </a:rPr>
              <a:t>Así se suelen justificar muchos maltratadores, evitando de esa forma hacerse responsable de sus actos. Es cierto que el consumo excesivo de alcohol es frecuente en estas personas, pero este hecho no los exime de su responsabilidad. No todos los hombres que tienen problemas con el alcohol pegan y maltratan a sus parejas. </a:t>
            </a:r>
            <a:endParaRPr lang="es-ES" sz="2800" dirty="0">
              <a:latin typeface="Humnst777 Lt BT" panose="020B0402030504020204" pitchFamily="34" charset="0"/>
            </a:endParaRPr>
          </a:p>
          <a:p>
            <a:r>
              <a:rPr lang="es-ES" sz="2800" i="1" dirty="0"/>
              <a:t> </a:t>
            </a:r>
            <a:endParaRPr lang="es-ES" sz="2800" dirty="0"/>
          </a:p>
          <a:p>
            <a:r>
              <a:rPr lang="es-ES" sz="2800" i="1" dirty="0"/>
              <a:t> </a:t>
            </a:r>
            <a:endParaRPr lang="es-ES" sz="2800" dirty="0"/>
          </a:p>
          <a:p>
            <a:endParaRPr lang="es-E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43875" y="1196752"/>
            <a:ext cx="6768752" cy="1162050"/>
          </a:xfrm>
        </p:spPr>
        <p:txBody>
          <a:bodyPr>
            <a:normAutofit fontScale="90000"/>
          </a:bodyPr>
          <a:lstStyle/>
          <a:p>
            <a:r>
              <a:rPr lang="es-ES" sz="3600" dirty="0">
                <a:latin typeface="Century Gothic" pitchFamily="34" charset="0"/>
              </a:rPr>
              <a:t>6 – “Los hombres que agreden a sus parejas están locos”</a:t>
            </a:r>
            <a:br>
              <a:rPr lang="es-ES" dirty="0"/>
            </a:br>
            <a:endParaRPr lang="es-ES" dirty="0"/>
          </a:p>
        </p:txBody>
      </p:sp>
      <p:sp>
        <p:nvSpPr>
          <p:cNvPr id="4" name="3 Marcador de texto"/>
          <p:cNvSpPr>
            <a:spLocks noGrp="1"/>
          </p:cNvSpPr>
          <p:nvPr>
            <p:ph type="body" sz="half" idx="2"/>
          </p:nvPr>
        </p:nvSpPr>
        <p:spPr>
          <a:xfrm>
            <a:off x="359532" y="2492896"/>
            <a:ext cx="8424936" cy="3528392"/>
          </a:xfrm>
        </p:spPr>
        <p:txBody>
          <a:bodyPr>
            <a:noAutofit/>
          </a:bodyPr>
          <a:lstStyle/>
          <a:p>
            <a:pPr algn="just"/>
            <a:r>
              <a:rPr lang="es-ES" sz="2800" i="1" dirty="0">
                <a:latin typeface="Humnst777 Lt BT" panose="020B0402030504020204" pitchFamily="34" charset="0"/>
              </a:rPr>
              <a:t>La locura, por definición, conlleva no tener contacto con la realidad, no percibir la realidad, no darse cuenta de lo que se hace, y este no es el caso de estas personas. Especialistas afirman que sólo un 5% de los hombres que maltratan a sus parejas presentan graves trastornos psicopatológicos. Sin duda alguna, una persona que maltrata a otras tiene dificultades para canalizar su malestar y frustración. Pero esto no significa que no sea responsable de sus actos.</a:t>
            </a:r>
            <a:endParaRPr lang="es-ES" sz="2800" dirty="0">
              <a:latin typeface="Humnst777 Lt BT" panose="020B0402030504020204" pitchFamily="34" charset="0"/>
            </a:endParaRPr>
          </a:p>
          <a:p>
            <a:endParaRPr lang="es-E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412776"/>
            <a:ext cx="6624736" cy="3933056"/>
          </a:xfrm>
        </p:spPr>
        <p:txBody>
          <a:bodyPr>
            <a:normAutofit fontScale="90000"/>
          </a:bodyPr>
          <a:lstStyle/>
          <a:p>
            <a:r>
              <a:rPr lang="es-ES" sz="6000" dirty="0">
                <a:latin typeface="Impact" pitchFamily="34" charset="0"/>
              </a:rPr>
              <a:t>¿Cuáles son las leyes de protección integral hacia las personas que padecen violencia de género?</a:t>
            </a:r>
            <a:br>
              <a:rPr lang="es-ES" dirty="0"/>
            </a:b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836712"/>
            <a:ext cx="6840760" cy="1162050"/>
          </a:xfrm>
        </p:spPr>
        <p:txBody>
          <a:bodyPr>
            <a:normAutofit fontScale="90000"/>
          </a:bodyPr>
          <a:lstStyle/>
          <a:p>
            <a:r>
              <a:rPr lang="es-ES" sz="2800" dirty="0">
                <a:latin typeface="Century Gothic" pitchFamily="34" charset="0"/>
              </a:rPr>
              <a:t>7 – “Los hombres que agreden a sus parejas son violentos por naturaleza”</a:t>
            </a:r>
            <a:br>
              <a:rPr lang="es-ES" dirty="0"/>
            </a:br>
            <a:endParaRPr lang="es-ES" dirty="0"/>
          </a:p>
        </p:txBody>
      </p:sp>
      <p:sp>
        <p:nvSpPr>
          <p:cNvPr id="4" name="3 Marcador de texto"/>
          <p:cNvSpPr>
            <a:spLocks noGrp="1"/>
          </p:cNvSpPr>
          <p:nvPr>
            <p:ph type="body" sz="half" idx="2"/>
          </p:nvPr>
        </p:nvSpPr>
        <p:spPr>
          <a:xfrm>
            <a:off x="395536" y="1844824"/>
            <a:ext cx="8352928" cy="4464496"/>
          </a:xfrm>
        </p:spPr>
        <p:txBody>
          <a:bodyPr>
            <a:normAutofit/>
          </a:bodyPr>
          <a:lstStyle/>
          <a:p>
            <a:pPr algn="just"/>
            <a:r>
              <a:rPr lang="es-ES" sz="2400" i="1" dirty="0">
                <a:latin typeface="Humnst777 Lt BT" panose="020B0402030504020204" pitchFamily="34" charset="0"/>
              </a:rPr>
              <a:t>Es muy frecuente que los hombres que maltratan a sus parejas no sean violentos con otras personas. Incluso es frecuente que en el resto de sus relaciones sociales sean amables y respetuosos. Por lo tanto, la cuestión no es que no puedan controlar su ira, sino que deciden descargarla agrediendo a personas sobre las que se sienten con derecho a actuar así. Todas las personas, en ciertos momentos, sentimos rabia y frustración en nuestras relaciones con las/os demás, sin embargo nuestros valores y el respeto hacia los/as demás nos conducen a canalizar y descargar ese malestar sin agredir.</a:t>
            </a:r>
            <a:endParaRPr lang="es-ES" sz="2400" dirty="0">
              <a:latin typeface="Humnst777 Lt BT" panose="020B0402030504020204" pitchFamily="34" charset="0"/>
            </a:endParaRPr>
          </a:p>
          <a:p>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0159" y="753684"/>
            <a:ext cx="7796337" cy="1739212"/>
          </a:xfrm>
        </p:spPr>
        <p:txBody>
          <a:bodyPr>
            <a:normAutofit fontScale="90000"/>
          </a:bodyPr>
          <a:lstStyle/>
          <a:p>
            <a:pPr algn="just"/>
            <a:r>
              <a:rPr lang="es-ES" sz="3100" dirty="0">
                <a:latin typeface="Century Gothic" pitchFamily="34" charset="0"/>
              </a:rPr>
              <a:t>8 – “Los hombres que abusan de sus parejas, fueron maltratados en su infancia”</a:t>
            </a:r>
            <a:br>
              <a:rPr lang="es-ES" dirty="0"/>
            </a:br>
            <a:endParaRPr lang="es-ES" dirty="0"/>
          </a:p>
        </p:txBody>
      </p:sp>
      <p:sp>
        <p:nvSpPr>
          <p:cNvPr id="4" name="3 Marcador de texto"/>
          <p:cNvSpPr>
            <a:spLocks noGrp="1"/>
          </p:cNvSpPr>
          <p:nvPr>
            <p:ph type="body" sz="half" idx="2"/>
          </p:nvPr>
        </p:nvSpPr>
        <p:spPr>
          <a:xfrm>
            <a:off x="323528" y="2132856"/>
            <a:ext cx="8424936" cy="4176464"/>
          </a:xfrm>
        </p:spPr>
        <p:txBody>
          <a:bodyPr/>
          <a:lstStyle/>
          <a:p>
            <a:r>
              <a:rPr lang="es-ES" sz="2400" i="1" dirty="0">
                <a:latin typeface="Humnst777 Lt BT" panose="020B0402030504020204" pitchFamily="34" charset="0"/>
              </a:rPr>
              <a:t>Diferentes investigaciones relacionan haber sido testigos de violencia en la familia de origen con los roles de víctima y agresor que se establecen en las parejas, asumiendo que la violencia se transmite de generación en generación. Sin embargo la relación entre estas dos cuestiones no es la de causa – efecto; no todos los hombres que maltratan a sus parejas han sido testigos de violencia o han sido también maltratados, ni tampoco todos los hombres que han sido testigos de violencia o han sido también maltratados, maltratan a sus parejas.</a:t>
            </a:r>
            <a:endParaRPr lang="es-ES" sz="2400" dirty="0">
              <a:latin typeface="Humnst777 Lt BT" panose="020B0402030504020204" pitchFamily="34" charset="0"/>
            </a:endParaRPr>
          </a:p>
          <a:p>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980728"/>
            <a:ext cx="5904656" cy="1162050"/>
          </a:xfrm>
        </p:spPr>
        <p:txBody>
          <a:bodyPr>
            <a:normAutofit fontScale="90000"/>
          </a:bodyPr>
          <a:lstStyle/>
          <a:p>
            <a:pPr algn="just"/>
            <a:r>
              <a:rPr lang="es-ES" sz="2800" dirty="0">
                <a:latin typeface="Century Gothic" pitchFamily="34" charset="0"/>
              </a:rPr>
              <a:t>9 – “La violencia domestica es una pérdida momentánea de control”</a:t>
            </a:r>
            <a:r>
              <a:rPr lang="es-ES" sz="2800" i="1" dirty="0">
                <a:latin typeface="Century Gothic" pitchFamily="34" charset="0"/>
              </a:rPr>
              <a:t> </a:t>
            </a:r>
            <a:br>
              <a:rPr lang="es-ES" dirty="0"/>
            </a:br>
            <a:endParaRPr lang="es-ES" dirty="0"/>
          </a:p>
        </p:txBody>
      </p:sp>
      <p:sp>
        <p:nvSpPr>
          <p:cNvPr id="4" name="3 Marcador de texto"/>
          <p:cNvSpPr>
            <a:spLocks noGrp="1"/>
          </p:cNvSpPr>
          <p:nvPr>
            <p:ph type="body" sz="half" idx="2"/>
          </p:nvPr>
        </p:nvSpPr>
        <p:spPr>
          <a:xfrm>
            <a:off x="467544" y="2276872"/>
            <a:ext cx="8208912" cy="3888432"/>
          </a:xfrm>
        </p:spPr>
        <p:txBody>
          <a:bodyPr>
            <a:normAutofit/>
          </a:bodyPr>
          <a:lstStyle/>
          <a:p>
            <a:pPr algn="just"/>
            <a:r>
              <a:rPr lang="es-ES" sz="3200" i="1" dirty="0">
                <a:latin typeface="Impact" pitchFamily="34" charset="0"/>
              </a:rPr>
              <a:t>La mayoría de las veces, las agresiones no son consecuencias de una explosión de ira incontrolable, sino que son actos premeditados que buscan descargar la tensión y sentirse poderosos dominando a la otra persona. Además, las agresiones no suelen ser aisladas, sino hechos repetidos y frecuentes.</a:t>
            </a:r>
            <a:endParaRPr lang="es-ES" sz="3200" dirty="0">
              <a:latin typeface="Impact" pitchFamily="34" charset="0"/>
            </a:endParaRPr>
          </a:p>
          <a:p>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628800"/>
            <a:ext cx="6048672" cy="1162050"/>
          </a:xfrm>
        </p:spPr>
        <p:txBody>
          <a:bodyPr>
            <a:normAutofit fontScale="90000"/>
          </a:bodyPr>
          <a:lstStyle/>
          <a:p>
            <a:r>
              <a:rPr lang="es-ES" sz="2700" dirty="0">
                <a:latin typeface="Century Gothic" pitchFamily="34" charset="0"/>
              </a:rPr>
              <a:t>10 – “La violencia contra las mujeres no es para tanto. Son casos muy aislados. Lo que pasa es que salen a la prensa y eso hace que parezca que pasa mucho”.</a:t>
            </a:r>
            <a:br>
              <a:rPr lang="es-ES" dirty="0"/>
            </a:br>
            <a:endParaRPr lang="es-ES" dirty="0"/>
          </a:p>
        </p:txBody>
      </p:sp>
      <p:sp>
        <p:nvSpPr>
          <p:cNvPr id="4" name="3 Marcador de texto"/>
          <p:cNvSpPr>
            <a:spLocks noGrp="1"/>
          </p:cNvSpPr>
          <p:nvPr>
            <p:ph type="body" sz="half" idx="2"/>
          </p:nvPr>
        </p:nvSpPr>
        <p:spPr>
          <a:xfrm>
            <a:off x="395536" y="2996952"/>
            <a:ext cx="8352928" cy="3312368"/>
          </a:xfrm>
        </p:spPr>
        <p:txBody>
          <a:bodyPr>
            <a:normAutofit/>
          </a:bodyPr>
          <a:lstStyle/>
          <a:p>
            <a:r>
              <a:rPr lang="es-ES" sz="3200" i="1" dirty="0">
                <a:latin typeface="Impact" pitchFamily="34" charset="0"/>
              </a:rPr>
              <a:t>Los casos que aparecen en los medios de comunicación e incluso las denuncias que se realizan sólo representan una pequeña parte de la realidad. Las personas expertas en violencia doméstica afirman que sólo se denuncian alrededor del 10% de los casos. </a:t>
            </a:r>
            <a:endParaRPr lang="es-ES" sz="3200" dirty="0">
              <a:latin typeface="Impact" pitchFamily="34" charset="0"/>
            </a:endParaRPr>
          </a:p>
          <a:p>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1340768"/>
            <a:ext cx="6120680" cy="1162050"/>
          </a:xfrm>
        </p:spPr>
        <p:txBody>
          <a:bodyPr>
            <a:normAutofit fontScale="90000"/>
          </a:bodyPr>
          <a:lstStyle/>
          <a:p>
            <a:r>
              <a:rPr lang="es-ES" sz="2700" dirty="0">
                <a:latin typeface="Century Gothic" pitchFamily="34" charset="0"/>
              </a:rPr>
              <a:t>11 – “La violencia doméstica sólo ocurre en familias sin educación o que tienen pocos recursos económicos (viven en la miseria)”.</a:t>
            </a:r>
            <a:br>
              <a:rPr lang="es-ES" dirty="0"/>
            </a:br>
            <a:endParaRPr lang="es-ES" dirty="0"/>
          </a:p>
        </p:txBody>
      </p:sp>
      <p:sp>
        <p:nvSpPr>
          <p:cNvPr id="4" name="3 Marcador de texto"/>
          <p:cNvSpPr>
            <a:spLocks noGrp="1"/>
          </p:cNvSpPr>
          <p:nvPr>
            <p:ph type="body" sz="half" idx="2"/>
          </p:nvPr>
        </p:nvSpPr>
        <p:spPr>
          <a:xfrm>
            <a:off x="395536" y="2852936"/>
            <a:ext cx="8496944" cy="3816424"/>
          </a:xfrm>
        </p:spPr>
        <p:txBody>
          <a:bodyPr>
            <a:normAutofit/>
          </a:bodyPr>
          <a:lstStyle/>
          <a:p>
            <a:r>
              <a:rPr lang="es-ES" sz="2400" i="1" dirty="0">
                <a:latin typeface="Humnst777 Lt BT" panose="020B0402030504020204" pitchFamily="34" charset="0"/>
              </a:rPr>
              <a:t>No es cierto. Es un fenómeno que se da en todas las capas sociales y económicas. La diferencia suele estar en el tipo de violencia que se ejerce y en las salidas que se dan a esta situación. Es muy probable que las mujeres pertenecientes a capas sociales medias y altas no recurran a los Servicios Sociales y no presenten denuncias por sentirse presionadas o no hacer pública una situación que afectaría negativamente a su estatus social. Es evidente, que la esposa/ compañera de un hombre con una vida pública prestigiosa se sienta muy presionada a ocultar la violencia doméstica.</a:t>
            </a:r>
            <a:endParaRPr lang="es-ES" sz="2400" dirty="0">
              <a:latin typeface="Humnst777 Lt BT" panose="020B0402030504020204" pitchFamily="34" charset="0"/>
            </a:endParaRPr>
          </a:p>
          <a:p>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196752"/>
            <a:ext cx="8280920" cy="1224136"/>
          </a:xfrm>
        </p:spPr>
        <p:txBody>
          <a:bodyPr>
            <a:normAutofit fontScale="90000"/>
          </a:bodyPr>
          <a:lstStyle/>
          <a:p>
            <a:r>
              <a:rPr lang="es-AR" sz="3100" dirty="0">
                <a:latin typeface="Arial Black" pitchFamily="34" charset="0"/>
              </a:rPr>
              <a:t>Efectos en los niños/as que presencian y/o son víctimas de situaciones de violencia en el hogar</a:t>
            </a:r>
            <a:r>
              <a:rPr lang="es-AR" dirty="0"/>
              <a:t>.</a:t>
            </a:r>
            <a:endParaRPr lang="es-ES" dirty="0"/>
          </a:p>
        </p:txBody>
      </p:sp>
      <p:sp>
        <p:nvSpPr>
          <p:cNvPr id="4" name="3 Marcador de texto"/>
          <p:cNvSpPr>
            <a:spLocks noGrp="1"/>
          </p:cNvSpPr>
          <p:nvPr>
            <p:ph type="body" sz="half" idx="2"/>
          </p:nvPr>
        </p:nvSpPr>
        <p:spPr>
          <a:xfrm>
            <a:off x="755576" y="2852936"/>
            <a:ext cx="7632848" cy="4104456"/>
          </a:xfrm>
        </p:spPr>
        <p:txBody>
          <a:bodyPr>
            <a:normAutofit/>
          </a:bodyPr>
          <a:lstStyle/>
          <a:p>
            <a:r>
              <a:rPr lang="es-AR" sz="3600" b="1" dirty="0">
                <a:latin typeface="Corbel" pitchFamily="34" charset="0"/>
              </a:rPr>
              <a:t>Tantos los docentes como en el seno familiar es importante conocer las características de los niños/as que presencian actos de violencia como aquellos/as maltratados/as o abusados/as.</a:t>
            </a:r>
          </a:p>
          <a:p>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124744"/>
            <a:ext cx="5256584" cy="5256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827584" y="1052736"/>
            <a:ext cx="7416824" cy="4968552"/>
          </a:xfrm>
        </p:spPr>
        <p:txBody>
          <a:bodyPr>
            <a:normAutofit fontScale="92500"/>
          </a:bodyPr>
          <a:lstStyle/>
          <a:p>
            <a:pPr algn="ctr"/>
            <a:r>
              <a:rPr lang="es-ES" sz="6400" dirty="0">
                <a:latin typeface="Impact" pitchFamily="34" charset="0"/>
              </a:rPr>
              <a:t>¿Cuáles son los efectos en los niños/as que presencian y/o son víctimas de situaciones de violencia en el hogar?</a:t>
            </a:r>
          </a:p>
          <a:p>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69776" y="980728"/>
            <a:ext cx="8604448" cy="5544616"/>
          </a:xfrm>
        </p:spPr>
        <p:txBody>
          <a:bodyPr>
            <a:normAutofit/>
          </a:bodyPr>
          <a:lstStyle/>
          <a:p>
            <a:pPr algn="just">
              <a:buFont typeface="Arial" pitchFamily="34" charset="0"/>
              <a:buChar char="•"/>
            </a:pPr>
            <a:r>
              <a:rPr lang="es-AR" sz="3200" dirty="0">
                <a:latin typeface="Franklin Gothic Medium Cond" pitchFamily="34" charset="0"/>
              </a:rPr>
              <a:t>Una pobre auto-imagen.</a:t>
            </a:r>
          </a:p>
          <a:p>
            <a:pPr algn="just">
              <a:buFont typeface="Arial" pitchFamily="34" charset="0"/>
              <a:buChar char="•"/>
            </a:pPr>
            <a:r>
              <a:rPr lang="es-AR" sz="3200" dirty="0">
                <a:latin typeface="Franklin Gothic Medium Cond" pitchFamily="34" charset="0"/>
              </a:rPr>
              <a:t>Conducta agresiva, problemas de disciplina y a veces, comportamiento ilegal.</a:t>
            </a:r>
          </a:p>
          <a:p>
            <a:pPr algn="just">
              <a:buFont typeface="Arial" pitchFamily="34" charset="0"/>
              <a:buChar char="•"/>
            </a:pPr>
            <a:r>
              <a:rPr lang="es-AR" sz="3200" dirty="0">
                <a:latin typeface="Franklin Gothic Medium Cond" pitchFamily="34" charset="0"/>
              </a:rPr>
              <a:t>Coraje y rabia o comportamiento peleador. Falta de buenas relaciones con sus compañeros/as.</a:t>
            </a:r>
          </a:p>
          <a:p>
            <a:pPr algn="just">
              <a:buFont typeface="Arial" pitchFamily="34" charset="0"/>
              <a:buChar char="•"/>
            </a:pPr>
            <a:r>
              <a:rPr lang="es-AR" sz="3200" dirty="0">
                <a:latin typeface="Franklin Gothic Medium Cond" pitchFamily="34" charset="0"/>
              </a:rPr>
              <a:t>Miedos.</a:t>
            </a:r>
          </a:p>
          <a:p>
            <a:pPr algn="just">
              <a:buFont typeface="Arial" pitchFamily="34" charset="0"/>
              <a:buChar char="•"/>
            </a:pPr>
            <a:r>
              <a:rPr lang="es-AR" sz="3200" dirty="0">
                <a:latin typeface="Franklin Gothic Medium Cond" pitchFamily="34" charset="0"/>
              </a:rPr>
              <a:t>Dificultades de adaptación al medio escolar, incluyendo el ausentismo.</a:t>
            </a:r>
          </a:p>
          <a:p>
            <a:pPr algn="just">
              <a:buFont typeface="Arial" pitchFamily="34" charset="0"/>
              <a:buChar char="•"/>
            </a:pPr>
            <a:r>
              <a:rPr lang="es-AR" sz="3200" dirty="0">
                <a:latin typeface="Franklin Gothic Medium Cond" pitchFamily="34" charset="0"/>
              </a:rPr>
              <a:t>Sentimientos de tristeza u otros síntomas de depresión. Baja autoestima.</a:t>
            </a:r>
          </a:p>
          <a:p>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429000"/>
            <a:ext cx="3796695" cy="28458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314" y="548680"/>
            <a:ext cx="4536504" cy="3212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60648"/>
            <a:ext cx="3240360" cy="946026"/>
          </a:xfrm>
        </p:spPr>
        <p:txBody>
          <a:bodyPr>
            <a:noAutofit/>
          </a:bodyPr>
          <a:lstStyle/>
          <a:p>
            <a:pPr algn="ctr"/>
            <a:r>
              <a:rPr lang="es-AR" sz="7200" u="sng" dirty="0">
                <a:latin typeface="Impact" pitchFamily="34" charset="0"/>
              </a:rPr>
              <a:t>LEYES:</a:t>
            </a:r>
            <a:endParaRPr lang="es-ES" sz="7200" u="sng" dirty="0">
              <a:latin typeface="Impact" pitchFamily="34" charset="0"/>
            </a:endParaRPr>
          </a:p>
        </p:txBody>
      </p:sp>
      <p:sp>
        <p:nvSpPr>
          <p:cNvPr id="4" name="3 Marcador de texto"/>
          <p:cNvSpPr>
            <a:spLocks noGrp="1"/>
          </p:cNvSpPr>
          <p:nvPr>
            <p:ph type="body" sz="half" idx="2"/>
          </p:nvPr>
        </p:nvSpPr>
        <p:spPr>
          <a:xfrm>
            <a:off x="755576" y="1484784"/>
            <a:ext cx="7632848" cy="5040560"/>
          </a:xfrm>
        </p:spPr>
        <p:txBody>
          <a:bodyPr>
            <a:normAutofit lnSpcReduction="10000"/>
          </a:bodyPr>
          <a:lstStyle/>
          <a:p>
            <a:pPr marL="342900" indent="-342900" algn="just">
              <a:buFont typeface="Arial" panose="020B0604020202020204" pitchFamily="34" charset="0"/>
              <a:buChar char="•"/>
            </a:pPr>
            <a:r>
              <a:rPr lang="es-AR" sz="2400" b="1" dirty="0">
                <a:solidFill>
                  <a:srgbClr val="FFC000"/>
                </a:solidFill>
                <a:effectLst>
                  <a:outerShdw blurRad="38100" dist="38100" dir="2700000" algn="tl">
                    <a:srgbClr val="000000">
                      <a:alpha val="43137"/>
                    </a:srgbClr>
                  </a:outerShdw>
                </a:effectLst>
                <a:latin typeface="Franklin Gothic Medium" pitchFamily="34" charset="0"/>
              </a:rPr>
              <a:t>Ley Nacional N° 24.632</a:t>
            </a:r>
            <a:r>
              <a:rPr lang="es-AR" sz="2400" dirty="0">
                <a:solidFill>
                  <a:srgbClr val="FFC000"/>
                </a:solidFill>
                <a:latin typeface="Franklin Gothic Medium" pitchFamily="34" charset="0"/>
              </a:rPr>
              <a:t> </a:t>
            </a:r>
            <a:r>
              <a:rPr lang="es-AR" sz="2400" dirty="0">
                <a:latin typeface="Franklin Gothic Medium" pitchFamily="34" charset="0"/>
              </a:rPr>
              <a:t>herramienta jurídica en la defensa de las mujeres víctimas de violencia en el ámbito doméstico.</a:t>
            </a:r>
          </a:p>
          <a:p>
            <a:pPr marL="342900" indent="-342900" algn="just">
              <a:buFont typeface="Arial" panose="020B0604020202020204" pitchFamily="34" charset="0"/>
              <a:buChar char="•"/>
            </a:pPr>
            <a:r>
              <a:rPr lang="es-AR" sz="2400" b="1" dirty="0">
                <a:solidFill>
                  <a:srgbClr val="FFC000"/>
                </a:solidFill>
                <a:effectLst>
                  <a:outerShdw blurRad="38100" dist="38100" dir="2700000" algn="tl">
                    <a:srgbClr val="000000">
                      <a:alpha val="43137"/>
                    </a:srgbClr>
                  </a:outerShdw>
                </a:effectLst>
                <a:latin typeface="Franklin Gothic Medium" pitchFamily="34" charset="0"/>
              </a:rPr>
              <a:t>Ley N° 24.417 de Protección contra la Violencia Familiar.</a:t>
            </a:r>
          </a:p>
          <a:p>
            <a:pPr marL="342900" indent="-342900" algn="just">
              <a:buFont typeface="Arial" panose="020B0604020202020204" pitchFamily="34" charset="0"/>
              <a:buChar char="•"/>
            </a:pPr>
            <a:r>
              <a:rPr lang="es-AR" sz="2400" b="1" dirty="0">
                <a:solidFill>
                  <a:srgbClr val="FFC000"/>
                </a:solidFill>
                <a:effectLst>
                  <a:outerShdw blurRad="38100" dist="38100" dir="2700000" algn="tl">
                    <a:srgbClr val="000000">
                      <a:alpha val="43137"/>
                    </a:srgbClr>
                  </a:outerShdw>
                </a:effectLst>
                <a:latin typeface="Franklin Gothic Medium" pitchFamily="34" charset="0"/>
              </a:rPr>
              <a:t>Ley N° 11.529 de Protección contra la Violencia Familiar</a:t>
            </a:r>
            <a:r>
              <a:rPr lang="es-AR" sz="2400" dirty="0">
                <a:solidFill>
                  <a:srgbClr val="FFC000"/>
                </a:solidFill>
                <a:latin typeface="Franklin Gothic Medium" pitchFamily="34" charset="0"/>
              </a:rPr>
              <a:t>:</a:t>
            </a:r>
            <a:r>
              <a:rPr lang="es-AR" sz="2400" dirty="0">
                <a:latin typeface="Franklin Gothic Medium" pitchFamily="34" charset="0"/>
              </a:rPr>
              <a:t> que establece que toda persona que sufre lesiones o maltratos físicos o psíquicos por parte de alguno de los integrantes del grupo familiar puede denunciar estos hechos ante un juez.</a:t>
            </a:r>
          </a:p>
          <a:p>
            <a:pPr marL="342900" indent="-342900" algn="just">
              <a:buFont typeface="Arial" panose="020B0604020202020204" pitchFamily="34" charset="0"/>
              <a:buChar char="•"/>
            </a:pPr>
            <a:r>
              <a:rPr lang="es-AR" sz="2400" b="1" dirty="0">
                <a:solidFill>
                  <a:srgbClr val="FFC000"/>
                </a:solidFill>
                <a:effectLst>
                  <a:outerShdw blurRad="38100" dist="38100" dir="2700000" algn="tl">
                    <a:srgbClr val="000000">
                      <a:alpha val="43137"/>
                    </a:srgbClr>
                  </a:outerShdw>
                </a:effectLst>
                <a:latin typeface="Franklin Gothic Medium" pitchFamily="34" charset="0"/>
              </a:rPr>
              <a:t>Ley Nacional N° 26.485 de Protección Integral para Prevenir, Sancionar y Erradicar la Violencia contra las mujeres en los ámbitos en que desarrollen sus relaciones interpersonales</a:t>
            </a:r>
            <a:r>
              <a:rPr lang="es-AR" sz="2400" dirty="0">
                <a:solidFill>
                  <a:srgbClr val="FFC000"/>
                </a:solidFill>
                <a:latin typeface="Franklin Gothic Medium" pitchFamily="34" charset="0"/>
              </a:rPr>
              <a:t>.</a:t>
            </a:r>
          </a:p>
          <a:p>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BEAEC13-5DCC-414D-9CEE-18BB2A2EB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08720"/>
            <a:ext cx="5458916" cy="545891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C1CE1A-C0F8-4B26-AA1F-4BFBE259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68760"/>
            <a:ext cx="7323162" cy="488210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6992" y="1628800"/>
            <a:ext cx="3538736" cy="1012974"/>
          </a:xfrm>
        </p:spPr>
        <p:txBody>
          <a:bodyPr/>
          <a:lstStyle/>
          <a:p>
            <a:endParaRPr lang="es-ES" dirty="0"/>
          </a:p>
        </p:txBody>
      </p:sp>
      <p:pic>
        <p:nvPicPr>
          <p:cNvPr id="5"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196752"/>
            <a:ext cx="4968552" cy="49685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620688"/>
            <a:ext cx="5040560" cy="1174452"/>
          </a:xfrm>
        </p:spPr>
        <p:txBody>
          <a:bodyPr>
            <a:noAutofit/>
          </a:bodyPr>
          <a:lstStyle/>
          <a:p>
            <a:r>
              <a:rPr lang="es-AR" sz="6600" b="0" dirty="0">
                <a:latin typeface="Impact" pitchFamily="34" charset="0"/>
              </a:rPr>
              <a:t>RECUERDEN:</a:t>
            </a:r>
            <a:endParaRPr lang="es-ES" sz="6600" b="0" dirty="0">
              <a:latin typeface="Impact" pitchFamily="34" charset="0"/>
            </a:endParaRPr>
          </a:p>
        </p:txBody>
      </p:sp>
      <p:sp>
        <p:nvSpPr>
          <p:cNvPr id="4" name="3 Marcador de texto"/>
          <p:cNvSpPr>
            <a:spLocks noGrp="1"/>
          </p:cNvSpPr>
          <p:nvPr>
            <p:ph type="body" sz="half" idx="2"/>
          </p:nvPr>
        </p:nvSpPr>
        <p:spPr>
          <a:xfrm>
            <a:off x="467544" y="1952835"/>
            <a:ext cx="5256584" cy="2952329"/>
          </a:xfrm>
        </p:spPr>
        <p:txBody>
          <a:bodyPr>
            <a:noAutofit/>
          </a:bodyPr>
          <a:lstStyle/>
          <a:p>
            <a:pPr>
              <a:buFont typeface="Arial" pitchFamily="34" charset="0"/>
              <a:buChar char="•"/>
            </a:pPr>
            <a:r>
              <a:rPr lang="es-AR" sz="2800" dirty="0">
                <a:latin typeface="MS Mincho" pitchFamily="49" charset="-128"/>
                <a:ea typeface="MS Mincho" pitchFamily="49" charset="-128"/>
                <a:cs typeface="Arial" pitchFamily="34" charset="0"/>
              </a:rPr>
              <a:t>SI TE QUIERE, NO TE PEGA, NO TE DAÑA</a:t>
            </a:r>
            <a:br>
              <a:rPr lang="es-AR" sz="2800" dirty="0">
                <a:latin typeface="MS Mincho" pitchFamily="49" charset="-128"/>
                <a:ea typeface="MS Mincho" pitchFamily="49" charset="-128"/>
                <a:cs typeface="Arial" pitchFamily="34" charset="0"/>
              </a:rPr>
            </a:br>
            <a:endParaRPr lang="es-AR" sz="2800" dirty="0">
              <a:latin typeface="MS Mincho" pitchFamily="49" charset="-128"/>
              <a:ea typeface="MS Mincho" pitchFamily="49" charset="-128"/>
              <a:cs typeface="Arial" pitchFamily="34" charset="0"/>
            </a:endParaRPr>
          </a:p>
          <a:p>
            <a:pPr>
              <a:buFont typeface="Arial" pitchFamily="34" charset="0"/>
              <a:buChar char="•"/>
            </a:pPr>
            <a:r>
              <a:rPr lang="es-AR" sz="2800" dirty="0">
                <a:latin typeface="MS Mincho" pitchFamily="49" charset="-128"/>
                <a:ea typeface="MS Mincho" pitchFamily="49" charset="-128"/>
                <a:cs typeface="Arial" pitchFamily="34" charset="0"/>
              </a:rPr>
              <a:t>NO TE CALLES, TAMPOCO TE QUEDES MIRANDO, DENUNCIA</a:t>
            </a:r>
          </a:p>
          <a:p>
            <a:endParaRPr lang="es-AR" sz="2800" dirty="0">
              <a:latin typeface="MS Mincho" pitchFamily="49" charset="-128"/>
              <a:ea typeface="MS Mincho" pitchFamily="49" charset="-128"/>
              <a:cs typeface="Arial" pitchFamily="34" charset="0"/>
            </a:endParaRPr>
          </a:p>
          <a:p>
            <a:pPr>
              <a:buFont typeface="Arial" pitchFamily="34" charset="0"/>
              <a:buChar char="•"/>
            </a:pPr>
            <a:r>
              <a:rPr lang="es-AR" sz="2800" dirty="0">
                <a:latin typeface="MS Mincho" pitchFamily="49" charset="-128"/>
                <a:ea typeface="MS Mincho" pitchFamily="49" charset="-128"/>
                <a:cs typeface="Arial" pitchFamily="34" charset="0"/>
              </a:rPr>
              <a:t>NO ESTAMOS SOLAS</a:t>
            </a:r>
          </a:p>
          <a:p>
            <a:endParaRPr lang="es-AR" sz="2800" dirty="0">
              <a:latin typeface="MS Mincho" pitchFamily="49" charset="-128"/>
              <a:ea typeface="MS Mincho" pitchFamily="49" charset="-128"/>
              <a:cs typeface="Arial" pitchFamily="34" charset="0"/>
            </a:endParaRPr>
          </a:p>
          <a:p>
            <a:pPr>
              <a:buFont typeface="Arial" pitchFamily="34" charset="0"/>
              <a:buChar char="•"/>
            </a:pPr>
            <a:r>
              <a:rPr lang="es-AR" sz="2800" dirty="0">
                <a:latin typeface="MS Mincho" pitchFamily="49" charset="-128"/>
                <a:ea typeface="MS Mincho" pitchFamily="49" charset="-128"/>
                <a:cs typeface="Arial" pitchFamily="34" charset="0"/>
              </a:rPr>
              <a:t>LA VIOLENCIA PUEDE TERMINAR EN FEMICIDIO</a:t>
            </a:r>
          </a:p>
          <a:p>
            <a:endParaRPr lang="es-ES" sz="2800" dirty="0">
              <a:latin typeface="MS Mincho" pitchFamily="49" charset="-128"/>
              <a:ea typeface="MS Mincho" pitchFamily="49" charset="-128"/>
              <a:cs typeface="Arial" pitchFamily="34" charset="0"/>
            </a:endParaRPr>
          </a:p>
        </p:txBody>
      </p:sp>
      <p:pic>
        <p:nvPicPr>
          <p:cNvPr id="8" name="Imagen 7">
            <a:extLst>
              <a:ext uri="{FF2B5EF4-FFF2-40B4-BE49-F238E27FC236}">
                <a16:creationId xmlns:a16="http://schemas.microsoft.com/office/drawing/2014/main" id="{17E45DBD-5985-495E-951C-21F246BB1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264" y="2600832"/>
            <a:ext cx="2972903" cy="295232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539552" y="1025352"/>
            <a:ext cx="8280920" cy="5832648"/>
          </a:xfrm>
        </p:spPr>
        <p:txBody>
          <a:bodyPr>
            <a:normAutofit/>
          </a:bodyPr>
          <a:lstStyle/>
          <a:p>
            <a:pPr algn="ctr"/>
            <a:r>
              <a:rPr lang="es-ES" sz="2800" i="1" dirty="0">
                <a:latin typeface="MS Mincho" pitchFamily="49" charset="-128"/>
                <a:ea typeface="MS Mincho" pitchFamily="49" charset="-128"/>
              </a:rPr>
              <a:t>“</a:t>
            </a:r>
            <a:r>
              <a:rPr lang="es-ES" sz="2800" b="1" i="1" dirty="0">
                <a:latin typeface="MS Mincho" pitchFamily="49" charset="-128"/>
                <a:ea typeface="MS Mincho" pitchFamily="49" charset="-128"/>
              </a:rPr>
              <a:t>Hay criminales que proclaman tan campantes ‘la maté porque era mía’, así no más, como si fuera cosa de sentido común y justo de toda justicia y derecho de propiedad privada, que hace al hombre dueño de la mujer. Pero ninguno, ninguno, ni el más macho de los supermachos tiene la valentía de confesar ‘la maté por miedo’, porque al fin y al cabo el miedo de la mujer a la violencia del hombre es el espejo del miedo del hombre a la mujer sin miedo”</a:t>
            </a:r>
            <a:endParaRPr lang="es-ES" sz="2800" b="1" dirty="0">
              <a:latin typeface="MS Mincho" pitchFamily="49" charset="-128"/>
              <a:ea typeface="MS Mincho" pitchFamily="49" charset="-128"/>
            </a:endParaRPr>
          </a:p>
          <a:p>
            <a:pPr algn="ctr"/>
            <a:r>
              <a:rPr lang="es-AR" sz="2800" b="1" dirty="0">
                <a:latin typeface="MS Mincho" pitchFamily="49" charset="-128"/>
                <a:ea typeface="MS Mincho" pitchFamily="49" charset="-128"/>
              </a:rPr>
              <a:t>                                                                                                                                                                   Eduardo Galeano</a:t>
            </a:r>
            <a:endParaRPr lang="es-ES" sz="2800" b="1" dirty="0">
              <a:latin typeface="MS Mincho" pitchFamily="49" charset="-128"/>
              <a:ea typeface="MS Mincho" pitchFamily="49" charset="-128"/>
            </a:endParaRPr>
          </a:p>
          <a:p>
            <a:endParaRPr lang="es-AR" dirty="0"/>
          </a:p>
          <a:p>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08720"/>
            <a:ext cx="8568952" cy="4896544"/>
          </a:xfrm>
        </p:spPr>
        <p:txBody>
          <a:bodyPr>
            <a:normAutofit fontScale="90000"/>
          </a:bodyPr>
          <a:lstStyle/>
          <a:p>
            <a:pPr algn="ctr"/>
            <a:br>
              <a:rPr lang="es-AR" dirty="0">
                <a:latin typeface="Impact" pitchFamily="34" charset="0"/>
              </a:rPr>
            </a:br>
            <a:r>
              <a:rPr lang="es-AR" dirty="0">
                <a:latin typeface="Lucida Handwriting" panose="03010101010101010101" pitchFamily="66" charset="0"/>
              </a:rPr>
              <a:t>4to Año Profesorado Educación Primaria</a:t>
            </a:r>
            <a:br>
              <a:rPr lang="es-AR" dirty="0">
                <a:latin typeface="Lucida Handwriting" panose="03010101010101010101" pitchFamily="66" charset="0"/>
              </a:rPr>
            </a:br>
            <a:br>
              <a:rPr lang="es-AR" dirty="0">
                <a:latin typeface="Lucida Handwriting" panose="03010101010101010101" pitchFamily="66" charset="0"/>
              </a:rPr>
            </a:br>
            <a:r>
              <a:rPr lang="es-AR" dirty="0">
                <a:latin typeface="Lucida Handwriting" panose="03010101010101010101" pitchFamily="66" charset="0"/>
              </a:rPr>
              <a:t>Seminario: </a:t>
            </a:r>
            <a:r>
              <a:rPr lang="es-AR" cap="none" dirty="0">
                <a:latin typeface="Lucida Handwriting" panose="03010101010101010101" pitchFamily="66" charset="0"/>
              </a:rPr>
              <a:t>Sexualidad Humana Y Educación</a:t>
            </a:r>
            <a:br>
              <a:rPr lang="es-AR" dirty="0">
                <a:latin typeface="Lucida Handwriting" panose="03010101010101010101" pitchFamily="66" charset="0"/>
              </a:rPr>
            </a:br>
            <a:br>
              <a:rPr lang="es-AR" dirty="0">
                <a:latin typeface="Lucida Handwriting" panose="03010101010101010101" pitchFamily="66" charset="0"/>
              </a:rPr>
            </a:br>
            <a:r>
              <a:rPr lang="es-AR" dirty="0">
                <a:latin typeface="Lucida Handwriting" panose="03010101010101010101" pitchFamily="66" charset="0"/>
              </a:rPr>
              <a:t>Alumnas: </a:t>
            </a:r>
            <a:r>
              <a:rPr lang="es-AR" cap="none" dirty="0">
                <a:latin typeface="Lucida Handwriting" panose="03010101010101010101" pitchFamily="66" charset="0"/>
              </a:rPr>
              <a:t>Bernardis, Julieta</a:t>
            </a:r>
            <a:br>
              <a:rPr lang="es-AR" cap="none" dirty="0">
                <a:latin typeface="Lucida Handwriting" panose="03010101010101010101" pitchFamily="66" charset="0"/>
              </a:rPr>
            </a:br>
            <a:r>
              <a:rPr lang="es-AR" cap="none" dirty="0">
                <a:latin typeface="Lucida Handwriting" panose="03010101010101010101" pitchFamily="66" charset="0"/>
              </a:rPr>
              <a:t>Ruben, Mariela</a:t>
            </a:r>
            <a:endParaRPr lang="es-ES" dirty="0">
              <a:latin typeface="Lucida Handwriting" panose="03010101010101010101"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416824" cy="5544616"/>
          </a:xfrm>
        </p:spPr>
        <p:txBody>
          <a:bodyPr/>
          <a:lstStyle/>
          <a:p>
            <a:r>
              <a:rPr lang="es-ES" sz="6000" dirty="0">
                <a:latin typeface="Impact" pitchFamily="34" charset="0"/>
              </a:rPr>
              <a:t>¿Cuáles son los factores que perpetuán esta violencia?</a:t>
            </a:r>
            <a:br>
              <a:rPr lang="es-ES" dirty="0"/>
            </a:b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548" y="1196752"/>
            <a:ext cx="8136904" cy="5544616"/>
          </a:xfrm>
        </p:spPr>
        <p:txBody>
          <a:bodyPr>
            <a:normAutofit fontScale="90000"/>
          </a:bodyPr>
          <a:lstStyle/>
          <a:p>
            <a:r>
              <a:rPr lang="es-ES" sz="5400" b="1" u="sng" dirty="0">
                <a:latin typeface="Courier New" pitchFamily="49" charset="0"/>
                <a:cs typeface="Courier New" pitchFamily="49" charset="0"/>
              </a:rPr>
              <a:t>Culturales</a:t>
            </a:r>
            <a:br>
              <a:rPr lang="es-ES" sz="5400" b="1" u="sng" dirty="0">
                <a:latin typeface="Courier New" pitchFamily="49" charset="0"/>
                <a:cs typeface="Courier New" pitchFamily="49" charset="0"/>
              </a:rPr>
            </a:br>
            <a:br>
              <a:rPr lang="es-ES" sz="5400" b="1" u="sng" dirty="0">
                <a:latin typeface="Courier New" pitchFamily="49" charset="0"/>
                <a:cs typeface="Courier New" pitchFamily="49" charset="0"/>
              </a:rPr>
            </a:br>
            <a:r>
              <a:rPr lang="es-ES" sz="5400" b="1" u="sng" dirty="0">
                <a:latin typeface="Courier New" pitchFamily="49" charset="0"/>
                <a:cs typeface="Courier New" pitchFamily="49" charset="0"/>
              </a:rPr>
              <a:t>Económicos</a:t>
            </a:r>
            <a:br>
              <a:rPr lang="es-ES" sz="5400" b="1" u="sng" dirty="0">
                <a:latin typeface="Courier New" pitchFamily="49" charset="0"/>
                <a:cs typeface="Courier New" pitchFamily="49" charset="0"/>
              </a:rPr>
            </a:br>
            <a:br>
              <a:rPr lang="es-ES" sz="5400" b="1" u="sng" dirty="0">
                <a:latin typeface="Courier New" pitchFamily="49" charset="0"/>
                <a:cs typeface="Courier New" pitchFamily="49" charset="0"/>
              </a:rPr>
            </a:br>
            <a:r>
              <a:rPr lang="es-ES" sz="5400" b="1" u="sng" dirty="0">
                <a:latin typeface="Courier New" pitchFamily="49" charset="0"/>
                <a:cs typeface="Courier New" pitchFamily="49" charset="0"/>
              </a:rPr>
              <a:t>Legales</a:t>
            </a:r>
            <a:br>
              <a:rPr lang="es-ES" sz="5400" b="1" u="sng" dirty="0">
                <a:latin typeface="Courier New" pitchFamily="49" charset="0"/>
                <a:cs typeface="Courier New" pitchFamily="49" charset="0"/>
              </a:rPr>
            </a:br>
            <a:br>
              <a:rPr lang="es-ES" sz="5400" b="1" u="sng" dirty="0">
                <a:latin typeface="Courier New" pitchFamily="49" charset="0"/>
                <a:cs typeface="Courier New" pitchFamily="49" charset="0"/>
              </a:rPr>
            </a:br>
            <a:r>
              <a:rPr lang="es-ES" sz="5400" b="1" u="sng" dirty="0">
                <a:latin typeface="Courier New" pitchFamily="49" charset="0"/>
                <a:cs typeface="Courier New" pitchFamily="49" charset="0"/>
              </a:rPr>
              <a:t>Políticos </a:t>
            </a:r>
            <a:br>
              <a:rPr lang="es-ES" sz="5400" b="1" u="sng" dirty="0">
                <a:latin typeface="Courier New" pitchFamily="49" charset="0"/>
                <a:cs typeface="Courier New" pitchFamily="49" charset="0"/>
              </a:rPr>
            </a:br>
            <a:r>
              <a:rPr lang="es-ES" sz="7200" b="1" u="sng" dirty="0">
                <a:latin typeface="Courier New" pitchFamily="49" charset="0"/>
                <a:cs typeface="Courier New" pitchFamily="49" charset="0"/>
              </a:rPr>
              <a:t> </a:t>
            </a:r>
            <a:br>
              <a:rPr lang="es-ES" dirty="0"/>
            </a:b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620688"/>
            <a:ext cx="5878488" cy="5328592"/>
          </a:xfrm>
        </p:spPr>
        <p:txBody>
          <a:bodyPr>
            <a:normAutofit/>
          </a:bodyPr>
          <a:lstStyle/>
          <a:p>
            <a:r>
              <a:rPr lang="es-ES" sz="6600" dirty="0">
                <a:latin typeface="Impact" pitchFamily="34" charset="0"/>
              </a:rPr>
              <a:t>¿Cuáles son los tipos y formas de la violencia de género?</a:t>
            </a:r>
            <a:br>
              <a:rPr lang="es-ES" dirty="0"/>
            </a:b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340768"/>
            <a:ext cx="7704856" cy="1872208"/>
          </a:xfrm>
        </p:spPr>
        <p:txBody>
          <a:bodyPr>
            <a:normAutofit fontScale="90000"/>
          </a:bodyPr>
          <a:lstStyle/>
          <a:p>
            <a:pPr lvl="0"/>
            <a:r>
              <a:rPr lang="es-ES" sz="7200" u="sng" dirty="0">
                <a:latin typeface="Century Gothic" pitchFamily="34" charset="0"/>
              </a:rPr>
              <a:t>Maltrato psicológico</a:t>
            </a:r>
            <a:br>
              <a:rPr lang="es-ES" dirty="0"/>
            </a:br>
            <a:endParaRPr lang="es-ES" dirty="0"/>
          </a:p>
        </p:txBody>
      </p:sp>
      <p:pic>
        <p:nvPicPr>
          <p:cNvPr id="7" name="Imagen 6">
            <a:extLst>
              <a:ext uri="{FF2B5EF4-FFF2-40B4-BE49-F238E27FC236}">
                <a16:creationId xmlns:a16="http://schemas.microsoft.com/office/drawing/2014/main" id="{2C689EED-5770-437A-864C-340151F5A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28" y="3508632"/>
            <a:ext cx="3586786" cy="2008600"/>
          </a:xfrm>
          <a:prstGeom prst="rect">
            <a:avLst/>
          </a:prstGeom>
        </p:spPr>
      </p:pic>
    </p:spTree>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1948</TotalTime>
  <Words>2035</Words>
  <Application>Microsoft Office PowerPoint</Application>
  <PresentationFormat>Presentación en pantalla (4:3)</PresentationFormat>
  <Paragraphs>115</Paragraphs>
  <Slides>55</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55</vt:i4>
      </vt:variant>
    </vt:vector>
  </HeadingPairs>
  <TitlesOfParts>
    <vt:vector size="69" baseType="lpstr">
      <vt:lpstr>HGSMinchoE</vt:lpstr>
      <vt:lpstr>MS Mincho</vt:lpstr>
      <vt:lpstr>Arial</vt:lpstr>
      <vt:lpstr>Arial Black</vt:lpstr>
      <vt:lpstr>Century Gothic</vt:lpstr>
      <vt:lpstr>Corbel</vt:lpstr>
      <vt:lpstr>Courier New</vt:lpstr>
      <vt:lpstr>Franklin Gothic Medium</vt:lpstr>
      <vt:lpstr>Franklin Gothic Medium Cond</vt:lpstr>
      <vt:lpstr>Humanst521 Lt BT</vt:lpstr>
      <vt:lpstr>Humnst777 Lt BT</vt:lpstr>
      <vt:lpstr>Impact</vt:lpstr>
      <vt:lpstr>Lucida Handwriting</vt:lpstr>
      <vt:lpstr>Estela de condensación</vt:lpstr>
      <vt:lpstr>VIOLENCIA DE GÉNERO</vt:lpstr>
      <vt:lpstr>Se refiere a cualquier acto que ataque a las mujeres por el mero hecho de serlo  </vt:lpstr>
      <vt:lpstr>CAUSAS  Tienen Raíces Sociales Y Parten De La Desigualdad Entre Hombres Y Mujeres. Estas Desigualdades Están Potenciadas Y Se Mantienen Por Culpa De Los Estereotipos Y Los Roles De Género, Que Ponen A La Mujer Por Debajo Del Hombre En Todos (O Casi Todos) Los Aspectos De Su Vida   </vt:lpstr>
      <vt:lpstr>¿Cuáles son las leyes de protección integral hacia las personas que padecen violencia de género? </vt:lpstr>
      <vt:lpstr>LEYES:</vt:lpstr>
      <vt:lpstr>¿Cuáles son los factores que perpetuán esta violencia? </vt:lpstr>
      <vt:lpstr>Culturales  Económicos  Legales  Políticos    </vt:lpstr>
      <vt:lpstr>¿Cuáles son los tipos y formas de la violencia de género? </vt:lpstr>
      <vt:lpstr>Maltrato psicológico </vt:lpstr>
      <vt:lpstr>  Aislamiento y abuso social </vt:lpstr>
      <vt:lpstr>Control y dominio </vt:lpstr>
      <vt:lpstr>Amenazas </vt:lpstr>
      <vt:lpstr>Chantaje emocional </vt:lpstr>
      <vt:lpstr>Violencia física  </vt:lpstr>
      <vt:lpstr>Violencia o abuso sexual </vt:lpstr>
      <vt:lpstr>Abuso económico </vt:lpstr>
      <vt:lpstr>¿Cómo evoluciona la violencia hasta llegar al extremo de muerte? </vt:lpstr>
      <vt:lpstr>Presentación de PowerPoint</vt:lpstr>
      <vt:lpstr>¿Cuál es el ciclo de violencia? </vt:lpstr>
      <vt:lpstr>Presentación de PowerPoint</vt:lpstr>
      <vt:lpstr>Estado de acumulación de tensión</vt:lpstr>
      <vt:lpstr>Presentación de PowerPoint</vt:lpstr>
      <vt:lpstr>Fase 2 – Episodio agudo de golpes </vt:lpstr>
      <vt:lpstr>Presentación de PowerPoint</vt:lpstr>
      <vt:lpstr>Presentación de PowerPoint</vt:lpstr>
      <vt:lpstr>Presentación de PowerPoint</vt:lpstr>
      <vt:lpstr>Fase 3 – conducta arrepentida o  “luna de miel” </vt:lpstr>
      <vt:lpstr>Presentación de PowerPoint</vt:lpstr>
      <vt:lpstr>¿Cuáles son las características de un hombre violento y de una mujer maltratada? </vt:lpstr>
      <vt:lpstr>Presentación de PowerPoint</vt:lpstr>
      <vt:lpstr>Presentación de PowerPoint</vt:lpstr>
      <vt:lpstr>Presentación de PowerPoint</vt:lpstr>
      <vt:lpstr>Mitos y falsas creencias </vt:lpstr>
      <vt:lpstr>1 – “Lo que ocurre dentro de una pareja es un asunto privado; nadie tiene derecho a meterse” </vt:lpstr>
      <vt:lpstr>2 – “Un hombre no maltrata porque sí; ella habrá hecho algo para provocarlo” </vt:lpstr>
      <vt:lpstr>3 – “Si una mujer es maltratada continuamente, la culpa es suya por seguir conviviendo con ese hombre” </vt:lpstr>
      <vt:lpstr>4 – “Si se tienen hijas/os, hay que aguantar los maltratos por el bien de las niñas y los niños” </vt:lpstr>
      <vt:lpstr>5 – “Los hombres que maltratan lo hacen porque tienen problemas con el alcohol u otras drogas” </vt:lpstr>
      <vt:lpstr>6 – “Los hombres que agreden a sus parejas están locos” </vt:lpstr>
      <vt:lpstr>7 – “Los hombres que agreden a sus parejas son violentos por naturaleza” </vt:lpstr>
      <vt:lpstr>8 – “Los hombres que abusan de sus parejas, fueron maltratados en su infancia” </vt:lpstr>
      <vt:lpstr>9 – “La violencia domestica es una pérdida momentánea de control”  </vt:lpstr>
      <vt:lpstr>10 – “La violencia contra las mujeres no es para tanto. Son casos muy aislados. Lo que pasa es que salen a la prensa y eso hace que parezca que pasa mucho”. </vt:lpstr>
      <vt:lpstr>11 – “La violencia doméstica sólo ocurre en familias sin educación o que tienen pocos recursos económicos (viven en la miseria)”. </vt:lpstr>
      <vt:lpstr>Efectos en los niños/as que presencian y/o son víctimas de situaciones de violencia en el hogar.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RECUERDEN:</vt:lpstr>
      <vt:lpstr>Presentación de PowerPoint</vt:lpstr>
      <vt:lpstr> 4to Año Profesorado Educación Primaria  Seminario: Sexualidad Humana Y Educación  Alumnas: Bernardis, Julieta Ruben, Mariela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Ministerio de Educación, Ciencia y Tecnología</dc:creator>
  <cp:lastModifiedBy>mariela ruben</cp:lastModifiedBy>
  <cp:revision>25</cp:revision>
  <dcterms:created xsi:type="dcterms:W3CDTF">2016-09-05T17:09:32Z</dcterms:created>
  <dcterms:modified xsi:type="dcterms:W3CDTF">2020-10-29T18:07:37Z</dcterms:modified>
</cp:coreProperties>
</file>